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omments/modernComment_128_AA7B1F66.xml" ContentType="application/vnd.ms-powerpoint.comments+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9"/>
  </p:notesMasterIdLst>
  <p:handoutMasterIdLst>
    <p:handoutMasterId r:id="rId30"/>
  </p:handoutMasterIdLst>
  <p:sldIdLst>
    <p:sldId id="276" r:id="rId5"/>
    <p:sldId id="294" r:id="rId6"/>
    <p:sldId id="3308" r:id="rId7"/>
    <p:sldId id="301" r:id="rId8"/>
    <p:sldId id="302" r:id="rId9"/>
    <p:sldId id="281" r:id="rId10"/>
    <p:sldId id="282" r:id="rId11"/>
    <p:sldId id="283" r:id="rId12"/>
    <p:sldId id="284" r:id="rId13"/>
    <p:sldId id="285" r:id="rId14"/>
    <p:sldId id="289" r:id="rId15"/>
    <p:sldId id="293" r:id="rId16"/>
    <p:sldId id="303" r:id="rId17"/>
    <p:sldId id="3287" r:id="rId18"/>
    <p:sldId id="3295" r:id="rId19"/>
    <p:sldId id="360" r:id="rId20"/>
    <p:sldId id="3307" r:id="rId21"/>
    <p:sldId id="3305" r:id="rId22"/>
    <p:sldId id="3306" r:id="rId23"/>
    <p:sldId id="3304" r:id="rId24"/>
    <p:sldId id="305" r:id="rId25"/>
    <p:sldId id="3076" r:id="rId26"/>
    <p:sldId id="296" r:id="rId27"/>
    <p:sldId id="292"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1"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C00D9ED2-50DB-9015-3970-A6626F9E114B}" name="Veer Alakshendra" initials="VA" userId="S::valakshe@mathworks.com::3906a44c-4910-4f54-907c-5d137289dd04"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FF6400"/>
    <a:srgbClr val="228B22"/>
    <a:srgbClr val="A020F6"/>
    <a:srgbClr val="0000FF"/>
    <a:srgbClr val="636569"/>
    <a:srgbClr val="715091"/>
    <a:srgbClr val="176DAD"/>
    <a:srgbClr val="0D78C9"/>
    <a:srgbClr val="024C8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73282" autoAdjust="0"/>
  </p:normalViewPr>
  <p:slideViewPr>
    <p:cSldViewPr>
      <p:cViewPr varScale="1">
        <p:scale>
          <a:sx n="88" d="100"/>
          <a:sy n="88" d="100"/>
        </p:scale>
        <p:origin x="1470" y="84"/>
      </p:cViewPr>
      <p:guideLst>
        <p:guide orient="horz" pos="2160"/>
        <p:guide pos="3841"/>
      </p:guideLst>
    </p:cSldViewPr>
  </p:slideViewPr>
  <p:notesTextViewPr>
    <p:cViewPr>
      <p:scale>
        <a:sx n="3" d="2"/>
        <a:sy n="3" d="2"/>
      </p:scale>
      <p:origin x="0" y="0"/>
    </p:cViewPr>
  </p:notesTextViewPr>
  <p:sorterViewPr>
    <p:cViewPr>
      <p:scale>
        <a:sx n="100" d="100"/>
        <a:sy n="100" d="100"/>
      </p:scale>
      <p:origin x="0" y="-1920"/>
    </p:cViewPr>
  </p:sorterViewPr>
  <p:notesViewPr>
    <p:cSldViewPr>
      <p:cViewPr varScale="1">
        <p:scale>
          <a:sx n="102" d="100"/>
          <a:sy n="102" d="100"/>
        </p:scale>
        <p:origin x="3528" y="10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microsoft.com/office/2018/10/relationships/authors" Target="author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handoutMaster" Target="handoutMasters/handoutMaster1.xml"/><Relationship Id="rId35" Type="http://schemas.microsoft.com/office/2016/11/relationships/changesInfo" Target="changesInfos/changesInfo1.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eer Alakshendra" userId="S::valakshe@mathworks.com::3906a44c-4910-4f54-907c-5d137289dd04" providerId="AD" clId="Web-{DBC5AD01-F6FF-248C-0558-0476A52E0BD6}"/>
    <pc:docChg chg="mod">
      <pc:chgData name="Veer Alakshendra" userId="S::valakshe@mathworks.com::3906a44c-4910-4f54-907c-5d137289dd04" providerId="AD" clId="Web-{DBC5AD01-F6FF-248C-0558-0476A52E0BD6}" dt="2022-12-03T06:22:08.193" v="1"/>
      <pc:docMkLst>
        <pc:docMk/>
      </pc:docMkLst>
      <pc:sldChg chg="addCm">
        <pc:chgData name="Veer Alakshendra" userId="S::valakshe@mathworks.com::3906a44c-4910-4f54-907c-5d137289dd04" providerId="AD" clId="Web-{DBC5AD01-F6FF-248C-0558-0476A52E0BD6}" dt="2022-12-03T06:22:08.193" v="1"/>
        <pc:sldMkLst>
          <pc:docMk/>
          <pc:sldMk cId="2860195686" sldId="296"/>
        </pc:sldMkLst>
      </pc:sldChg>
    </pc:docChg>
  </pc:docChgLst>
  <pc:docChgLst>
    <pc:chgData name="Ben Pasquariello" userId="f0c0c21f-917b-46c4-92ca-53352d59da81" providerId="ADAL" clId="{183299F2-4B79-4D7B-B6D3-707F438989B3}"/>
    <pc:docChg chg="delSld">
      <pc:chgData name="Ben Pasquariello" userId="f0c0c21f-917b-46c4-92ca-53352d59da81" providerId="ADAL" clId="{183299F2-4B79-4D7B-B6D3-707F438989B3}" dt="2023-07-20T14:27:54.411" v="0" actId="47"/>
      <pc:docMkLst>
        <pc:docMk/>
      </pc:docMkLst>
      <pc:sldChg chg="del">
        <pc:chgData name="Ben Pasquariello" userId="f0c0c21f-917b-46c4-92ca-53352d59da81" providerId="ADAL" clId="{183299F2-4B79-4D7B-B6D3-707F438989B3}" dt="2023-07-20T14:27:54.411" v="0" actId="47"/>
        <pc:sldMkLst>
          <pc:docMk/>
          <pc:sldMk cId="432419872" sldId="300"/>
        </pc:sldMkLst>
      </pc:sldChg>
    </pc:docChg>
  </pc:docChgLst>
  <pc:docChgLst>
    <pc:chgData name="Roshan Hingnekar" userId="d8bb9c14-e201-4140-bda7-7d91ce931a15" providerId="ADAL" clId="{554DC165-8324-454B-8E51-D1C1FC3894B8}"/>
    <pc:docChg chg="undo custSel addSld delSld modSld">
      <pc:chgData name="Roshan Hingnekar" userId="d8bb9c14-e201-4140-bda7-7d91ce931a15" providerId="ADAL" clId="{554DC165-8324-454B-8E51-D1C1FC3894B8}" dt="2022-12-15T10:26:28.799" v="245" actId="20577"/>
      <pc:docMkLst>
        <pc:docMk/>
      </pc:docMkLst>
      <pc:sldChg chg="del">
        <pc:chgData name="Roshan Hingnekar" userId="d8bb9c14-e201-4140-bda7-7d91ce931a15" providerId="ADAL" clId="{554DC165-8324-454B-8E51-D1C1FC3894B8}" dt="2022-11-27T16:35:49.848" v="170" actId="47"/>
        <pc:sldMkLst>
          <pc:docMk/>
          <pc:sldMk cId="0" sldId="256"/>
        </pc:sldMkLst>
      </pc:sldChg>
      <pc:sldChg chg="del">
        <pc:chgData name="Roshan Hingnekar" userId="d8bb9c14-e201-4140-bda7-7d91ce931a15" providerId="ADAL" clId="{554DC165-8324-454B-8E51-D1C1FC3894B8}" dt="2022-11-27T16:33:01.062" v="140" actId="47"/>
        <pc:sldMkLst>
          <pc:docMk/>
          <pc:sldMk cId="0" sldId="261"/>
        </pc:sldMkLst>
      </pc:sldChg>
      <pc:sldChg chg="del">
        <pc:chgData name="Roshan Hingnekar" userId="d8bb9c14-e201-4140-bda7-7d91ce931a15" providerId="ADAL" clId="{554DC165-8324-454B-8E51-D1C1FC3894B8}" dt="2022-11-27T16:33:02.459" v="142" actId="47"/>
        <pc:sldMkLst>
          <pc:docMk/>
          <pc:sldMk cId="2784395857" sldId="275"/>
        </pc:sldMkLst>
      </pc:sldChg>
      <pc:sldChg chg="delSp modSp add mod">
        <pc:chgData name="Roshan Hingnekar" userId="d8bb9c14-e201-4140-bda7-7d91ce931a15" providerId="ADAL" clId="{554DC165-8324-454B-8E51-D1C1FC3894B8}" dt="2022-12-15T10:25:28.463" v="243" actId="478"/>
        <pc:sldMkLst>
          <pc:docMk/>
          <pc:sldMk cId="2162693352" sldId="276"/>
        </pc:sldMkLst>
        <pc:spChg chg="mod">
          <ac:chgData name="Roshan Hingnekar" userId="d8bb9c14-e201-4140-bda7-7d91ce931a15" providerId="ADAL" clId="{554DC165-8324-454B-8E51-D1C1FC3894B8}" dt="2022-11-27T15:51:03.881" v="20" actId="20577"/>
          <ac:spMkLst>
            <pc:docMk/>
            <pc:sldMk cId="2162693352" sldId="276"/>
            <ac:spMk id="2" creationId="{00000000-0000-0000-0000-000000000000}"/>
          </ac:spMkLst>
        </pc:spChg>
        <pc:spChg chg="del">
          <ac:chgData name="Roshan Hingnekar" userId="d8bb9c14-e201-4140-bda7-7d91ce931a15" providerId="ADAL" clId="{554DC165-8324-454B-8E51-D1C1FC3894B8}" dt="2022-12-15T10:25:28.463" v="243" actId="478"/>
          <ac:spMkLst>
            <pc:docMk/>
            <pc:sldMk cId="2162693352" sldId="276"/>
            <ac:spMk id="7" creationId="{FF95C13F-19A7-471D-A610-3A6486CD7F37}"/>
          </ac:spMkLst>
        </pc:spChg>
      </pc:sldChg>
      <pc:sldChg chg="del">
        <pc:chgData name="Roshan Hingnekar" userId="d8bb9c14-e201-4140-bda7-7d91ce931a15" providerId="ADAL" clId="{554DC165-8324-454B-8E51-D1C1FC3894B8}" dt="2022-11-27T16:33:01.710" v="141" actId="47"/>
        <pc:sldMkLst>
          <pc:docMk/>
          <pc:sldMk cId="1059344401" sldId="277"/>
        </pc:sldMkLst>
      </pc:sldChg>
      <pc:sldChg chg="del">
        <pc:chgData name="Roshan Hingnekar" userId="d8bb9c14-e201-4140-bda7-7d91ce931a15" providerId="ADAL" clId="{554DC165-8324-454B-8E51-D1C1FC3894B8}" dt="2022-11-27T16:32:57.648" v="138" actId="47"/>
        <pc:sldMkLst>
          <pc:docMk/>
          <pc:sldMk cId="1881687045" sldId="278"/>
        </pc:sldMkLst>
      </pc:sldChg>
      <pc:sldChg chg="del">
        <pc:chgData name="Roshan Hingnekar" userId="d8bb9c14-e201-4140-bda7-7d91ce931a15" providerId="ADAL" clId="{554DC165-8324-454B-8E51-D1C1FC3894B8}" dt="2022-11-27T16:32:56.968" v="137" actId="47"/>
        <pc:sldMkLst>
          <pc:docMk/>
          <pc:sldMk cId="2536988329" sldId="279"/>
        </pc:sldMkLst>
      </pc:sldChg>
      <pc:sldChg chg="del">
        <pc:chgData name="Roshan Hingnekar" userId="d8bb9c14-e201-4140-bda7-7d91ce931a15" providerId="ADAL" clId="{554DC165-8324-454B-8E51-D1C1FC3894B8}" dt="2022-11-27T16:32:58.391" v="139" actId="47"/>
        <pc:sldMkLst>
          <pc:docMk/>
          <pc:sldMk cId="4285500863" sldId="280"/>
        </pc:sldMkLst>
      </pc:sldChg>
      <pc:sldChg chg="add">
        <pc:chgData name="Roshan Hingnekar" userId="d8bb9c14-e201-4140-bda7-7d91ce931a15" providerId="ADAL" clId="{554DC165-8324-454B-8E51-D1C1FC3894B8}" dt="2022-11-27T16:10:45.305" v="58"/>
        <pc:sldMkLst>
          <pc:docMk/>
          <pc:sldMk cId="962171461" sldId="281"/>
        </pc:sldMkLst>
      </pc:sldChg>
      <pc:sldChg chg="add">
        <pc:chgData name="Roshan Hingnekar" userId="d8bb9c14-e201-4140-bda7-7d91ce931a15" providerId="ADAL" clId="{554DC165-8324-454B-8E51-D1C1FC3894B8}" dt="2022-11-27T16:12:16.608" v="59"/>
        <pc:sldMkLst>
          <pc:docMk/>
          <pc:sldMk cId="4217431018" sldId="282"/>
        </pc:sldMkLst>
      </pc:sldChg>
      <pc:sldChg chg="add">
        <pc:chgData name="Roshan Hingnekar" userId="d8bb9c14-e201-4140-bda7-7d91ce931a15" providerId="ADAL" clId="{554DC165-8324-454B-8E51-D1C1FC3894B8}" dt="2022-11-27T16:12:42.384" v="60"/>
        <pc:sldMkLst>
          <pc:docMk/>
          <pc:sldMk cId="3968556955" sldId="283"/>
        </pc:sldMkLst>
      </pc:sldChg>
      <pc:sldChg chg="add">
        <pc:chgData name="Roshan Hingnekar" userId="d8bb9c14-e201-4140-bda7-7d91ce931a15" providerId="ADAL" clId="{554DC165-8324-454B-8E51-D1C1FC3894B8}" dt="2022-11-27T16:12:50.472" v="61"/>
        <pc:sldMkLst>
          <pc:docMk/>
          <pc:sldMk cId="2258292875" sldId="284"/>
        </pc:sldMkLst>
      </pc:sldChg>
      <pc:sldChg chg="add">
        <pc:chgData name="Roshan Hingnekar" userId="d8bb9c14-e201-4140-bda7-7d91ce931a15" providerId="ADAL" clId="{554DC165-8324-454B-8E51-D1C1FC3894B8}" dt="2022-11-27T16:13:29.143" v="62"/>
        <pc:sldMkLst>
          <pc:docMk/>
          <pc:sldMk cId="3252645069" sldId="285"/>
        </pc:sldMkLst>
      </pc:sldChg>
      <pc:sldChg chg="modSp add del mod modShow">
        <pc:chgData name="Roshan Hingnekar" userId="d8bb9c14-e201-4140-bda7-7d91ce931a15" providerId="ADAL" clId="{554DC165-8324-454B-8E51-D1C1FC3894B8}" dt="2022-12-15T05:59:50.513" v="236" actId="729"/>
        <pc:sldMkLst>
          <pc:docMk/>
          <pc:sldMk cId="1695541243" sldId="289"/>
        </pc:sldMkLst>
        <pc:spChg chg="mod">
          <ac:chgData name="Roshan Hingnekar" userId="d8bb9c14-e201-4140-bda7-7d91ce931a15" providerId="ADAL" clId="{554DC165-8324-454B-8E51-D1C1FC3894B8}" dt="2022-11-27T16:22:25.405" v="70" actId="1076"/>
          <ac:spMkLst>
            <pc:docMk/>
            <pc:sldMk cId="1695541243" sldId="289"/>
            <ac:spMk id="20" creationId="{563461FF-11D8-49E7-9428-C4BDC7D1FA30}"/>
          </ac:spMkLst>
        </pc:spChg>
        <pc:picChg chg="mod">
          <ac:chgData name="Roshan Hingnekar" userId="d8bb9c14-e201-4140-bda7-7d91ce931a15" providerId="ADAL" clId="{554DC165-8324-454B-8E51-D1C1FC3894B8}" dt="2022-11-27T16:22:22.303" v="69" actId="14100"/>
          <ac:picMkLst>
            <pc:docMk/>
            <pc:sldMk cId="1695541243" sldId="289"/>
            <ac:picMk id="5" creationId="{1A244FCC-57B6-4EF8-9A16-E6226DD1656A}"/>
          </ac:picMkLst>
        </pc:picChg>
        <pc:picChg chg="mod">
          <ac:chgData name="Roshan Hingnekar" userId="d8bb9c14-e201-4140-bda7-7d91ce931a15" providerId="ADAL" clId="{554DC165-8324-454B-8E51-D1C1FC3894B8}" dt="2022-11-27T16:22:28.987" v="71" actId="1076"/>
          <ac:picMkLst>
            <pc:docMk/>
            <pc:sldMk cId="1695541243" sldId="289"/>
            <ac:picMk id="13314" creationId="{32085E15-ADA7-4FD5-A217-D476775B75D2}"/>
          </ac:picMkLst>
        </pc:picChg>
      </pc:sldChg>
      <pc:sldChg chg="add">
        <pc:chgData name="Roshan Hingnekar" userId="d8bb9c14-e201-4140-bda7-7d91ce931a15" providerId="ADAL" clId="{554DC165-8324-454B-8E51-D1C1FC3894B8}" dt="2022-11-27T16:34:07.441" v="146"/>
        <pc:sldMkLst>
          <pc:docMk/>
          <pc:sldMk cId="644700388" sldId="292"/>
        </pc:sldMkLst>
      </pc:sldChg>
      <pc:sldChg chg="modSp add mod">
        <pc:chgData name="Roshan Hingnekar" userId="d8bb9c14-e201-4140-bda7-7d91ce931a15" providerId="ADAL" clId="{554DC165-8324-454B-8E51-D1C1FC3894B8}" dt="2022-12-15T10:25:52.516" v="244" actId="1076"/>
        <pc:sldMkLst>
          <pc:docMk/>
          <pc:sldMk cId="2701327854" sldId="293"/>
        </pc:sldMkLst>
        <pc:spChg chg="mod">
          <ac:chgData name="Roshan Hingnekar" userId="d8bb9c14-e201-4140-bda7-7d91ce931a15" providerId="ADAL" clId="{554DC165-8324-454B-8E51-D1C1FC3894B8}" dt="2022-12-15T10:25:52.516" v="244" actId="1076"/>
          <ac:spMkLst>
            <pc:docMk/>
            <pc:sldMk cId="2701327854" sldId="293"/>
            <ac:spMk id="3" creationId="{F1D63055-A3D4-44B9-AE8A-0B3F0BD9AC9C}"/>
          </ac:spMkLst>
        </pc:spChg>
      </pc:sldChg>
      <pc:sldChg chg="modSp add mod">
        <pc:chgData name="Roshan Hingnekar" userId="d8bb9c14-e201-4140-bda7-7d91ce931a15" providerId="ADAL" clId="{554DC165-8324-454B-8E51-D1C1FC3894B8}" dt="2022-11-27T16:27:14.748" v="99" actId="6549"/>
        <pc:sldMkLst>
          <pc:docMk/>
          <pc:sldMk cId="441996093" sldId="294"/>
        </pc:sldMkLst>
        <pc:spChg chg="mod">
          <ac:chgData name="Roshan Hingnekar" userId="d8bb9c14-e201-4140-bda7-7d91ce931a15" providerId="ADAL" clId="{554DC165-8324-454B-8E51-D1C1FC3894B8}" dt="2022-11-27T16:27:14.748" v="99" actId="6549"/>
          <ac:spMkLst>
            <pc:docMk/>
            <pc:sldMk cId="441996093" sldId="294"/>
            <ac:spMk id="3" creationId="{00000000-0000-0000-0000-000000000000}"/>
          </ac:spMkLst>
        </pc:spChg>
      </pc:sldChg>
      <pc:sldChg chg="modSp add mod modCm">
        <pc:chgData name="Roshan Hingnekar" userId="d8bb9c14-e201-4140-bda7-7d91ce931a15" providerId="ADAL" clId="{554DC165-8324-454B-8E51-D1C1FC3894B8}" dt="2022-12-11T19:15:08.015" v="210" actId="20577"/>
        <pc:sldMkLst>
          <pc:docMk/>
          <pc:sldMk cId="2860195686" sldId="296"/>
        </pc:sldMkLst>
        <pc:spChg chg="mod">
          <ac:chgData name="Roshan Hingnekar" userId="d8bb9c14-e201-4140-bda7-7d91ce931a15" providerId="ADAL" clId="{554DC165-8324-454B-8E51-D1C1FC3894B8}" dt="2022-12-11T19:15:08.015" v="210" actId="20577"/>
          <ac:spMkLst>
            <pc:docMk/>
            <pc:sldMk cId="2860195686" sldId="296"/>
            <ac:spMk id="3" creationId="{CE9F4404-136F-49AD-BA7E-BB35D571FD73}"/>
          </ac:spMkLst>
        </pc:spChg>
      </pc:sldChg>
      <pc:sldChg chg="add">
        <pc:chgData name="Roshan Hingnekar" userId="d8bb9c14-e201-4140-bda7-7d91ce931a15" providerId="ADAL" clId="{554DC165-8324-454B-8E51-D1C1FC3894B8}" dt="2022-11-27T15:50:41.606" v="1"/>
        <pc:sldMkLst>
          <pc:docMk/>
          <pc:sldMk cId="432419872" sldId="300"/>
        </pc:sldMkLst>
      </pc:sldChg>
      <pc:sldChg chg="modSp add mod modNotesTx">
        <pc:chgData name="Roshan Hingnekar" userId="d8bb9c14-e201-4140-bda7-7d91ce931a15" providerId="ADAL" clId="{554DC165-8324-454B-8E51-D1C1FC3894B8}" dt="2022-12-11T19:13:42.505" v="176" actId="20577"/>
        <pc:sldMkLst>
          <pc:docMk/>
          <pc:sldMk cId="2091442916" sldId="301"/>
        </pc:sldMkLst>
        <pc:spChg chg="mod">
          <ac:chgData name="Roshan Hingnekar" userId="d8bb9c14-e201-4140-bda7-7d91ce931a15" providerId="ADAL" clId="{554DC165-8324-454B-8E51-D1C1FC3894B8}" dt="2022-11-27T16:35:58.982" v="172" actId="1076"/>
          <ac:spMkLst>
            <pc:docMk/>
            <pc:sldMk cId="2091442916" sldId="301"/>
            <ac:spMk id="4" creationId="{00000000-0000-0000-0000-000000000000}"/>
          </ac:spMkLst>
        </pc:spChg>
        <pc:spChg chg="mod">
          <ac:chgData name="Roshan Hingnekar" userId="d8bb9c14-e201-4140-bda7-7d91ce931a15" providerId="ADAL" clId="{554DC165-8324-454B-8E51-D1C1FC3894B8}" dt="2022-11-27T16:36:02.508" v="173" actId="1076"/>
          <ac:spMkLst>
            <pc:docMk/>
            <pc:sldMk cId="2091442916" sldId="301"/>
            <ac:spMk id="7" creationId="{BE2C564D-8125-4EAC-94E6-8BA24AB8C5B7}"/>
          </ac:spMkLst>
        </pc:spChg>
        <pc:spChg chg="mod">
          <ac:chgData name="Roshan Hingnekar" userId="d8bb9c14-e201-4140-bda7-7d91ce931a15" providerId="ADAL" clId="{554DC165-8324-454B-8E51-D1C1FC3894B8}" dt="2022-11-27T16:36:07.519" v="174" actId="1076"/>
          <ac:spMkLst>
            <pc:docMk/>
            <pc:sldMk cId="2091442916" sldId="301"/>
            <ac:spMk id="10" creationId="{48B81EA8-402A-4041-AF16-171E130FB44C}"/>
          </ac:spMkLst>
        </pc:spChg>
        <pc:grpChg chg="mod">
          <ac:chgData name="Roshan Hingnekar" userId="d8bb9c14-e201-4140-bda7-7d91ce931a15" providerId="ADAL" clId="{554DC165-8324-454B-8E51-D1C1FC3894B8}" dt="2022-11-27T16:36:02.508" v="173" actId="1076"/>
          <ac:grpSpMkLst>
            <pc:docMk/>
            <pc:sldMk cId="2091442916" sldId="301"/>
            <ac:grpSpMk id="5" creationId="{FB42D18C-3D3C-4FAE-ABE1-3F28E130CD1E}"/>
          </ac:grpSpMkLst>
        </pc:grpChg>
        <pc:grpChg chg="mod">
          <ac:chgData name="Roshan Hingnekar" userId="d8bb9c14-e201-4140-bda7-7d91ce931a15" providerId="ADAL" clId="{554DC165-8324-454B-8E51-D1C1FC3894B8}" dt="2022-11-27T16:36:07.519" v="174" actId="1076"/>
          <ac:grpSpMkLst>
            <pc:docMk/>
            <pc:sldMk cId="2091442916" sldId="301"/>
            <ac:grpSpMk id="8" creationId="{5085D406-18E3-49A5-AE27-1E1A716A896C}"/>
          </ac:grpSpMkLst>
        </pc:grpChg>
        <pc:picChg chg="mod">
          <ac:chgData name="Roshan Hingnekar" userId="d8bb9c14-e201-4140-bda7-7d91ce931a15" providerId="ADAL" clId="{554DC165-8324-454B-8E51-D1C1FC3894B8}" dt="2022-11-27T16:36:02.508" v="173" actId="1076"/>
          <ac:picMkLst>
            <pc:docMk/>
            <pc:sldMk cId="2091442916" sldId="301"/>
            <ac:picMk id="6" creationId="{BC338D46-D2F7-442F-A9A3-B03AF7DFB690}"/>
          </ac:picMkLst>
        </pc:picChg>
        <pc:picChg chg="mod">
          <ac:chgData name="Roshan Hingnekar" userId="d8bb9c14-e201-4140-bda7-7d91ce931a15" providerId="ADAL" clId="{554DC165-8324-454B-8E51-D1C1FC3894B8}" dt="2022-11-27T16:36:07.519" v="174" actId="1076"/>
          <ac:picMkLst>
            <pc:docMk/>
            <pc:sldMk cId="2091442916" sldId="301"/>
            <ac:picMk id="9" creationId="{3EBA8D62-C22C-454F-B0F3-A9E24188DCBC}"/>
          </ac:picMkLst>
        </pc:picChg>
      </pc:sldChg>
      <pc:sldChg chg="add">
        <pc:chgData name="Roshan Hingnekar" userId="d8bb9c14-e201-4140-bda7-7d91ce931a15" providerId="ADAL" clId="{554DC165-8324-454B-8E51-D1C1FC3894B8}" dt="2022-11-27T16:10:34.150" v="57"/>
        <pc:sldMkLst>
          <pc:docMk/>
          <pc:sldMk cId="1718370450" sldId="302"/>
        </pc:sldMkLst>
      </pc:sldChg>
      <pc:sldChg chg="modSp add mod modShow">
        <pc:chgData name="Roshan Hingnekar" userId="d8bb9c14-e201-4140-bda7-7d91ce931a15" providerId="ADAL" clId="{554DC165-8324-454B-8E51-D1C1FC3894B8}" dt="2022-12-15T10:15:31.514" v="237" actId="729"/>
        <pc:sldMkLst>
          <pc:docMk/>
          <pc:sldMk cId="2699244115" sldId="303"/>
        </pc:sldMkLst>
        <pc:picChg chg="mod">
          <ac:chgData name="Roshan Hingnekar" userId="d8bb9c14-e201-4140-bda7-7d91ce931a15" providerId="ADAL" clId="{554DC165-8324-454B-8E51-D1C1FC3894B8}" dt="2022-11-27T16:27:48.490" v="103" actId="1076"/>
          <ac:picMkLst>
            <pc:docMk/>
            <pc:sldMk cId="2699244115" sldId="303"/>
            <ac:picMk id="17" creationId="{182AC37D-BE36-44B7-8275-E01BD4C9074F}"/>
          </ac:picMkLst>
        </pc:picChg>
        <pc:picChg chg="mod">
          <ac:chgData name="Roshan Hingnekar" userId="d8bb9c14-e201-4140-bda7-7d91ce931a15" providerId="ADAL" clId="{554DC165-8324-454B-8E51-D1C1FC3894B8}" dt="2022-11-27T16:22:08.352" v="66" actId="14100"/>
          <ac:picMkLst>
            <pc:docMk/>
            <pc:sldMk cId="2699244115" sldId="303"/>
            <ac:picMk id="20" creationId="{2C00734B-6423-44C9-ADCB-139EDD3966A5}"/>
          </ac:picMkLst>
        </pc:picChg>
        <pc:picChg chg="mod">
          <ac:chgData name="Roshan Hingnekar" userId="d8bb9c14-e201-4140-bda7-7d91ce931a15" providerId="ADAL" clId="{554DC165-8324-454B-8E51-D1C1FC3894B8}" dt="2022-11-27T16:27:46.484" v="102" actId="1076"/>
          <ac:picMkLst>
            <pc:docMk/>
            <pc:sldMk cId="2699244115" sldId="303"/>
            <ac:picMk id="21" creationId="{63CA282E-91DA-4A70-BEFB-9E708D19F46F}"/>
          </ac:picMkLst>
        </pc:picChg>
        <pc:picChg chg="mod">
          <ac:chgData name="Roshan Hingnekar" userId="d8bb9c14-e201-4140-bda7-7d91ce931a15" providerId="ADAL" clId="{554DC165-8324-454B-8E51-D1C1FC3894B8}" dt="2022-11-27T16:27:43.354" v="101" actId="1076"/>
          <ac:picMkLst>
            <pc:docMk/>
            <pc:sldMk cId="2699244115" sldId="303"/>
            <ac:picMk id="1026" creationId="{C4F72F6D-7A5D-477F-94B8-E24EC04827BE}"/>
          </ac:picMkLst>
        </pc:picChg>
      </pc:sldChg>
      <pc:sldChg chg="add">
        <pc:chgData name="Roshan Hingnekar" userId="d8bb9c14-e201-4140-bda7-7d91ce931a15" providerId="ADAL" clId="{554DC165-8324-454B-8E51-D1C1FC3894B8}" dt="2022-11-27T16:33:45.448" v="143"/>
        <pc:sldMkLst>
          <pc:docMk/>
          <pc:sldMk cId="570435922" sldId="305"/>
        </pc:sldMkLst>
      </pc:sldChg>
      <pc:sldChg chg="add mod modShow">
        <pc:chgData name="Roshan Hingnekar" userId="d8bb9c14-e201-4140-bda7-7d91ce931a15" providerId="ADAL" clId="{554DC165-8324-454B-8E51-D1C1FC3894B8}" dt="2022-11-27T16:32:43.480" v="133" actId="729"/>
        <pc:sldMkLst>
          <pc:docMk/>
          <pc:sldMk cId="3640607840" sldId="360"/>
        </pc:sldMkLst>
      </pc:sldChg>
      <pc:sldChg chg="addSp delSp modSp add mod">
        <pc:chgData name="Roshan Hingnekar" userId="d8bb9c14-e201-4140-bda7-7d91ce931a15" providerId="ADAL" clId="{554DC165-8324-454B-8E51-D1C1FC3894B8}" dt="2022-11-27T16:35:36.469" v="169" actId="14100"/>
        <pc:sldMkLst>
          <pc:docMk/>
          <pc:sldMk cId="2796001156" sldId="3076"/>
        </pc:sldMkLst>
        <pc:spChg chg="mod">
          <ac:chgData name="Roshan Hingnekar" userId="d8bb9c14-e201-4140-bda7-7d91ce931a15" providerId="ADAL" clId="{554DC165-8324-454B-8E51-D1C1FC3894B8}" dt="2022-11-27T16:34:24.294" v="164" actId="20577"/>
          <ac:spMkLst>
            <pc:docMk/>
            <pc:sldMk cId="2796001156" sldId="3076"/>
            <ac:spMk id="3" creationId="{661E9CA5-AAB4-4118-B7AA-EF8162CFCC29}"/>
          </ac:spMkLst>
        </pc:spChg>
        <pc:picChg chg="add mod">
          <ac:chgData name="Roshan Hingnekar" userId="d8bb9c14-e201-4140-bda7-7d91ce931a15" providerId="ADAL" clId="{554DC165-8324-454B-8E51-D1C1FC3894B8}" dt="2022-11-27T16:35:36.469" v="169" actId="14100"/>
          <ac:picMkLst>
            <pc:docMk/>
            <pc:sldMk cId="2796001156" sldId="3076"/>
            <ac:picMk id="5" creationId="{EA68675A-E688-0163-FFD0-2970F7B9E872}"/>
          </ac:picMkLst>
        </pc:picChg>
        <pc:picChg chg="del">
          <ac:chgData name="Roshan Hingnekar" userId="d8bb9c14-e201-4140-bda7-7d91ce931a15" providerId="ADAL" clId="{554DC165-8324-454B-8E51-D1C1FC3894B8}" dt="2022-11-27T16:35:21.228" v="165" actId="478"/>
          <ac:picMkLst>
            <pc:docMk/>
            <pc:sldMk cId="2796001156" sldId="3076"/>
            <ac:picMk id="6" creationId="{9B6F985A-8A68-BD0F-BC10-039DF22EC782}"/>
          </ac:picMkLst>
        </pc:picChg>
      </pc:sldChg>
      <pc:sldChg chg="add modNotesTx">
        <pc:chgData name="Roshan Hingnekar" userId="d8bb9c14-e201-4140-bda7-7d91ce931a15" providerId="ADAL" clId="{554DC165-8324-454B-8E51-D1C1FC3894B8}" dt="2022-12-11T19:14:34.048" v="185" actId="20577"/>
        <pc:sldMkLst>
          <pc:docMk/>
          <pc:sldMk cId="1802915953" sldId="3287"/>
        </pc:sldMkLst>
      </pc:sldChg>
      <pc:sldChg chg="add">
        <pc:chgData name="Roshan Hingnekar" userId="d8bb9c14-e201-4140-bda7-7d91ce931a15" providerId="ADAL" clId="{554DC165-8324-454B-8E51-D1C1FC3894B8}" dt="2022-11-27T16:29:43.414" v="105"/>
        <pc:sldMkLst>
          <pc:docMk/>
          <pc:sldMk cId="3031254085" sldId="3295"/>
        </pc:sldMkLst>
      </pc:sldChg>
      <pc:sldChg chg="delSp add mod modShow modNotesTx">
        <pc:chgData name="Roshan Hingnekar" userId="d8bb9c14-e201-4140-bda7-7d91ce931a15" providerId="ADAL" clId="{554DC165-8324-454B-8E51-D1C1FC3894B8}" dt="2022-12-11T19:41:03.023" v="211" actId="20577"/>
        <pc:sldMkLst>
          <pc:docMk/>
          <pc:sldMk cId="3369101715" sldId="3304"/>
        </pc:sldMkLst>
        <pc:spChg chg="del">
          <ac:chgData name="Roshan Hingnekar" userId="d8bb9c14-e201-4140-bda7-7d91ce931a15" providerId="ADAL" clId="{554DC165-8324-454B-8E51-D1C1FC3894B8}" dt="2022-11-27T16:31:55.754" v="113" actId="478"/>
          <ac:spMkLst>
            <pc:docMk/>
            <pc:sldMk cId="3369101715" sldId="3304"/>
            <ac:spMk id="16" creationId="{00000000-0000-0000-0000-000000000000}"/>
          </ac:spMkLst>
        </pc:spChg>
      </pc:sldChg>
      <pc:sldChg chg="delSp add mod modShow">
        <pc:chgData name="Roshan Hingnekar" userId="d8bb9c14-e201-4140-bda7-7d91ce931a15" providerId="ADAL" clId="{554DC165-8324-454B-8E51-D1C1FC3894B8}" dt="2022-11-27T16:32:46.018" v="134" actId="729"/>
        <pc:sldMkLst>
          <pc:docMk/>
          <pc:sldMk cId="1060380865" sldId="3305"/>
        </pc:sldMkLst>
        <pc:spChg chg="del">
          <ac:chgData name="Roshan Hingnekar" userId="d8bb9c14-e201-4140-bda7-7d91ce931a15" providerId="ADAL" clId="{554DC165-8324-454B-8E51-D1C1FC3894B8}" dt="2022-11-27T16:31:11.670" v="108" actId="478"/>
          <ac:spMkLst>
            <pc:docMk/>
            <pc:sldMk cId="1060380865" sldId="3305"/>
            <ac:spMk id="4" creationId="{7E1E734D-2185-4447-A0CF-92E2355A0BD5}"/>
          </ac:spMkLst>
        </pc:spChg>
      </pc:sldChg>
      <pc:sldChg chg="delSp modSp add mod modShow modNotesTx">
        <pc:chgData name="Roshan Hingnekar" userId="d8bb9c14-e201-4140-bda7-7d91ce931a15" providerId="ADAL" clId="{554DC165-8324-454B-8E51-D1C1FC3894B8}" dt="2022-12-11T19:41:15.191" v="213" actId="20577"/>
        <pc:sldMkLst>
          <pc:docMk/>
          <pc:sldMk cId="3612075460" sldId="3306"/>
        </pc:sldMkLst>
        <pc:spChg chg="del mod">
          <ac:chgData name="Roshan Hingnekar" userId="d8bb9c14-e201-4140-bda7-7d91ce931a15" providerId="ADAL" clId="{554DC165-8324-454B-8E51-D1C1FC3894B8}" dt="2022-11-27T16:31:50.470" v="111" actId="478"/>
          <ac:spMkLst>
            <pc:docMk/>
            <pc:sldMk cId="3612075460" sldId="3306"/>
            <ac:spMk id="11" creationId="{5D315F35-00E7-4DDB-8FBB-EDC524FD7339}"/>
          </ac:spMkLst>
        </pc:spChg>
      </pc:sldChg>
      <pc:sldChg chg="modSp add mod">
        <pc:chgData name="Roshan Hingnekar" userId="d8bb9c14-e201-4140-bda7-7d91ce931a15" providerId="ADAL" clId="{554DC165-8324-454B-8E51-D1C1FC3894B8}" dt="2022-11-27T16:32:30.099" v="132" actId="20577"/>
        <pc:sldMkLst>
          <pc:docMk/>
          <pc:sldMk cId="2444300222" sldId="3307"/>
        </pc:sldMkLst>
        <pc:spChg chg="mod">
          <ac:chgData name="Roshan Hingnekar" userId="d8bb9c14-e201-4140-bda7-7d91ce931a15" providerId="ADAL" clId="{554DC165-8324-454B-8E51-D1C1FC3894B8}" dt="2022-11-27T16:32:30.099" v="132" actId="20577"/>
          <ac:spMkLst>
            <pc:docMk/>
            <pc:sldMk cId="2444300222" sldId="3307"/>
            <ac:spMk id="5" creationId="{B87E59E3-E906-4543-9567-EDAA5366AD58}"/>
          </ac:spMkLst>
        </pc:spChg>
      </pc:sldChg>
      <pc:sldChg chg="delSp modSp new mod modNotesTx">
        <pc:chgData name="Roshan Hingnekar" userId="d8bb9c14-e201-4140-bda7-7d91ce931a15" providerId="ADAL" clId="{554DC165-8324-454B-8E51-D1C1FC3894B8}" dt="2022-12-15T10:26:28.799" v="245" actId="20577"/>
        <pc:sldMkLst>
          <pc:docMk/>
          <pc:sldMk cId="4244502895" sldId="3308"/>
        </pc:sldMkLst>
        <pc:spChg chg="mod">
          <ac:chgData name="Roshan Hingnekar" userId="d8bb9c14-e201-4140-bda7-7d91ce931a15" providerId="ADAL" clId="{554DC165-8324-454B-8E51-D1C1FC3894B8}" dt="2022-12-15T10:20:32.078" v="242" actId="1076"/>
          <ac:spMkLst>
            <pc:docMk/>
            <pc:sldMk cId="4244502895" sldId="3308"/>
            <ac:spMk id="2" creationId="{5B28A727-AB09-64B2-D55A-4359087B2567}"/>
          </ac:spMkLst>
        </pc:spChg>
        <pc:spChg chg="del">
          <ac:chgData name="Roshan Hingnekar" userId="d8bb9c14-e201-4140-bda7-7d91ce931a15" providerId="ADAL" clId="{554DC165-8324-454B-8E51-D1C1FC3894B8}" dt="2022-12-15T10:20:20.433" v="239" actId="478"/>
          <ac:spMkLst>
            <pc:docMk/>
            <pc:sldMk cId="4244502895" sldId="3308"/>
            <ac:spMk id="3" creationId="{3B1CA2FB-18FA-03A7-FA74-E8784604D364}"/>
          </ac:spMkLst>
        </pc:spChg>
      </pc:sldChg>
    </pc:docChg>
  </pc:docChgLst>
</pc:chgInfo>
</file>

<file path=ppt/comments/modernComment_128_AA7B1F66.xml><?xml version="1.0" encoding="utf-8"?>
<p188:cmLst xmlns:a="http://schemas.openxmlformats.org/drawingml/2006/main" xmlns:r="http://schemas.openxmlformats.org/officeDocument/2006/relationships" xmlns:p188="http://schemas.microsoft.com/office/powerpoint/2018/8/main">
  <p188:cm id="{C34E7710-CE48-453A-AB7C-60BF804AF698}" authorId="{C00D9ED2-50DB-9015-3970-A6626F9E114B}" created="2022-12-03T06:22:08.193">
    <ac:txMkLst xmlns:ac="http://schemas.microsoft.com/office/drawing/2013/main/command">
      <pc:docMk xmlns:pc="http://schemas.microsoft.com/office/powerpoint/2013/main/command"/>
      <pc:sldMk xmlns:pc="http://schemas.microsoft.com/office/powerpoint/2013/main/command" cId="2860195686" sldId="296"/>
      <ac:spMk id="3" creationId="{CE9F4404-136F-49AD-BA7E-BB35D571FD73}"/>
      <ac:txMk cp="25">
        <ac:context len="134" hash="3263480967"/>
      </ac:txMk>
    </ac:txMkLst>
    <p188:pos x="6519333" y="285750"/>
    <p188:txBody>
      <a:bodyPr/>
      <a:lstStyle/>
      <a:p>
        <a:r>
          <a:rPr lang="en-US"/>
          <a:t>Change the name</a:t>
        </a:r>
      </a:p>
    </p188:txBody>
  </p188:cm>
</p188: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5F993C83-2184-4286-ABE1-941A40B40C8F}" type="datetimeFigureOut">
              <a:rPr lang="en-US" smtClean="0"/>
              <a:pPr/>
              <a:t>7/20/2023</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F7603001-E0F2-47E5-A338-816CC267AF60}" type="slidenum">
              <a:rPr lang="en-US" smtClean="0"/>
              <a:pPr/>
              <a:t>‹#›</a:t>
            </a:fld>
            <a:endParaRPr lang="en-US"/>
          </a:p>
        </p:txBody>
      </p:sp>
    </p:spTree>
    <p:extLst>
      <p:ext uri="{BB962C8B-B14F-4D97-AF65-F5344CB8AC3E}">
        <p14:creationId xmlns:p14="http://schemas.microsoft.com/office/powerpoint/2010/main" val="21536578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053241F-7ED4-45AC-844C-15DB0D5F9CCD}" type="datetimeFigureOut">
              <a:rPr lang="en-US" smtClean="0"/>
              <a:pPr/>
              <a:t>7/20/2023</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D73B8C3-A209-4A55-9261-22C2A02B3159}" type="slidenum">
              <a:rPr lang="en-US" smtClean="0"/>
              <a:pPr/>
              <a:t>‹#›</a:t>
            </a:fld>
            <a:endParaRPr lang="en-US"/>
          </a:p>
        </p:txBody>
      </p:sp>
    </p:spTree>
    <p:extLst>
      <p:ext uri="{BB962C8B-B14F-4D97-AF65-F5344CB8AC3E}">
        <p14:creationId xmlns:p14="http://schemas.microsoft.com/office/powerpoint/2010/main" val="17440815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464646"/>
                </a:solidFill>
                <a:effectLst/>
                <a:latin typeface="PT Sans" panose="020B0604020202020204" pitchFamily="34" charset="0"/>
              </a:rPr>
              <a:t>Power electronics give us the ability to shape and control large amounts of energy with increasing efficiency.</a:t>
            </a:r>
            <a:endParaRPr lang="en-IN" dirty="0"/>
          </a:p>
        </p:txBody>
      </p:sp>
      <p:sp>
        <p:nvSpPr>
          <p:cNvPr id="4" name="Slide Number Placeholder 3"/>
          <p:cNvSpPr>
            <a:spLocks noGrp="1"/>
          </p:cNvSpPr>
          <p:nvPr>
            <p:ph type="sldNum" sz="quarter" idx="5"/>
          </p:nvPr>
        </p:nvSpPr>
        <p:spPr/>
        <p:txBody>
          <a:bodyPr/>
          <a:lstStyle/>
          <a:p>
            <a:fld id="{AD73B8C3-A209-4A55-9261-22C2A02B3159}" type="slidenum">
              <a:rPr lang="en-US" smtClean="0"/>
              <a:pPr/>
              <a:t>3</a:t>
            </a:fld>
            <a:endParaRPr lang="en-US"/>
          </a:p>
        </p:txBody>
      </p:sp>
    </p:spTree>
    <p:extLst>
      <p:ext uri="{BB962C8B-B14F-4D97-AF65-F5344CB8AC3E}">
        <p14:creationId xmlns:p14="http://schemas.microsoft.com/office/powerpoint/2010/main" val="10201941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Electric motors are everywhere and consume almost half of all the electricity produced in the world.  Motor efficiency is driven by the motor’s construction and by how it is controlled.  We can improve on a motor’s efficiency by controlling it to turn at a speed that matches its load and prevents it from consuming more electricity than needed.</a:t>
            </a:r>
          </a:p>
        </p:txBody>
      </p:sp>
      <p:sp>
        <p:nvSpPr>
          <p:cNvPr id="4" name="Slide Number Placeholder 3"/>
          <p:cNvSpPr>
            <a:spLocks noGrp="1"/>
          </p:cNvSpPr>
          <p:nvPr>
            <p:ph type="sldNum" sz="quarter" idx="5"/>
          </p:nvPr>
        </p:nvSpPr>
        <p:spPr/>
        <p:txBody>
          <a:bodyPr/>
          <a:lstStyle/>
          <a:p>
            <a:fld id="{AD73B8C3-A209-4A55-9261-22C2A02B3159}" type="slidenum">
              <a:rPr lang="en-US" smtClean="0"/>
              <a:pPr/>
              <a:t>12</a:t>
            </a:fld>
            <a:endParaRPr lang="en-US"/>
          </a:p>
        </p:txBody>
      </p:sp>
    </p:spTree>
    <p:extLst>
      <p:ext uri="{BB962C8B-B14F-4D97-AF65-F5344CB8AC3E}">
        <p14:creationId xmlns:p14="http://schemas.microsoft.com/office/powerpoint/2010/main" val="15817963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the advancements in More Electrification across transportation, consumer goods, medical products, automation systems, and energy production and transmission depend on applying power electronics. Power electronics increases the efficiency of motor systems, makes it possible to convert electricity to different forms, and to store and transmit electricity to make renewable energy sources more available.</a:t>
            </a:r>
          </a:p>
          <a:p>
            <a:endParaRPr lang="en-US" dirty="0"/>
          </a:p>
          <a:p>
            <a:r>
              <a:rPr lang="en-US" dirty="0"/>
              <a:t>Engineers are recognizing that More Electrification provides a greater design freedom over mechanical and chemical systems.  Today, electric systems are well understood and proven reliable technology.</a:t>
            </a:r>
          </a:p>
        </p:txBody>
      </p:sp>
      <p:sp>
        <p:nvSpPr>
          <p:cNvPr id="4" name="Slide Number Placeholder 3"/>
          <p:cNvSpPr>
            <a:spLocks noGrp="1"/>
          </p:cNvSpPr>
          <p:nvPr>
            <p:ph type="sldNum" sz="quarter" idx="5"/>
          </p:nvPr>
        </p:nvSpPr>
        <p:spPr/>
        <p:txBody>
          <a:bodyPr/>
          <a:lstStyle/>
          <a:p>
            <a:fld id="{AD73B8C3-A209-4A55-9261-22C2A02B3159}" type="slidenum">
              <a:rPr lang="en-US" smtClean="0"/>
              <a:pPr/>
              <a:t>13</a:t>
            </a:fld>
            <a:endParaRPr lang="en-US"/>
          </a:p>
        </p:txBody>
      </p:sp>
    </p:spTree>
    <p:extLst>
      <p:ext uri="{BB962C8B-B14F-4D97-AF65-F5344CB8AC3E}">
        <p14:creationId xmlns:p14="http://schemas.microsoft.com/office/powerpoint/2010/main" val="35502723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complex electrical systems using power electronics require digital control, which at its basis level, follow this control system structure.  Electricity from a power source is transferred and converted to meet the electrical needs of a load.  It’s the job of the power electronics to convert the electricity.  It is the role of the digital controller to modulate the power electronics, provide supervisory control, and detect and mitigate faults.</a:t>
            </a:r>
          </a:p>
          <a:p>
            <a:endParaRPr lang="en-US" dirty="0"/>
          </a:p>
          <a:p>
            <a:r>
              <a:rPr lang="en-US" dirty="0"/>
              <a:t>Transmitting electricity from solar panels via a solar inverter to the power grid is a perfect example of power electronics control in action.</a:t>
            </a:r>
          </a:p>
        </p:txBody>
      </p:sp>
      <p:sp>
        <p:nvSpPr>
          <p:cNvPr id="4" name="Slide Number Placeholder 3"/>
          <p:cNvSpPr>
            <a:spLocks noGrp="1"/>
          </p:cNvSpPr>
          <p:nvPr>
            <p:ph type="sldNum" sz="quarter" idx="5"/>
          </p:nvPr>
        </p:nvSpPr>
        <p:spPr/>
        <p:txBody>
          <a:bodyPr/>
          <a:lstStyle/>
          <a:p>
            <a:fld id="{AD73B8C3-A209-4A55-9261-22C2A02B3159}" type="slidenum">
              <a:rPr lang="en-US" smtClean="0"/>
              <a:pPr/>
              <a:t>14</a:t>
            </a:fld>
            <a:endParaRPr lang="en-US"/>
          </a:p>
        </p:txBody>
      </p:sp>
    </p:spTree>
    <p:extLst>
      <p:ext uri="{BB962C8B-B14F-4D97-AF65-F5344CB8AC3E}">
        <p14:creationId xmlns:p14="http://schemas.microsoft.com/office/powerpoint/2010/main" val="34034079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Simulink is the modeling and simulation environment for power electronics control design that enables a complete workflow for:</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Simulating control algorithms and power electronics systems</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RCP and HIL testing</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Generating C and HDL code for production applications</a:t>
            </a:r>
          </a:p>
          <a:p>
            <a:pPr marL="0" indent="0">
              <a:buFont typeface="Arial" panose="020B0604020202020204" pitchFamily="34" charset="0"/>
              <a:buNone/>
            </a:pPr>
            <a:r>
              <a:rPr lang="en-US" sz="1200" kern="1200" dirty="0">
                <a:solidFill>
                  <a:schemeClr val="tx1"/>
                </a:solidFill>
                <a:effectLst/>
                <a:latin typeface="+mn-lt"/>
                <a:ea typeface="+mn-ea"/>
                <a:cs typeface="+mn-cs"/>
              </a:rPr>
              <a:t>The entire workflow is supported by dedicated verification and testing tools to meet standards.</a:t>
            </a:r>
          </a:p>
          <a:p>
            <a:pPr marL="0" indent="0">
              <a:buFont typeface="Arial" panose="020B0604020202020204" pitchFamily="34" charset="0"/>
              <a:buNone/>
            </a:pPr>
            <a:endParaRPr lang="en-US" sz="1200" kern="1200" dirty="0">
              <a:solidFill>
                <a:schemeClr val="tx1"/>
              </a:solidFill>
              <a:effectLst/>
              <a:latin typeface="+mn-lt"/>
              <a:ea typeface="+mn-ea"/>
              <a:cs typeface="+mn-cs"/>
            </a:endParaRPr>
          </a:p>
          <a:p>
            <a:pPr marL="0" indent="0">
              <a:buFont typeface="Arial" panose="020B0604020202020204" pitchFamily="34" charset="0"/>
              <a:buNone/>
            </a:pPr>
            <a:r>
              <a:rPr lang="en-US" sz="1200" kern="1200" dirty="0">
                <a:solidFill>
                  <a:schemeClr val="tx1"/>
                </a:solidFill>
                <a:effectLst/>
                <a:latin typeface="+mn-lt"/>
                <a:ea typeface="+mn-ea"/>
                <a:cs typeface="+mn-cs"/>
              </a:rPr>
              <a:t>Power electronics engineers have access to MathWorks capabilities plus an ecosystem of software and hardware suppliers that build solutions that leverage Simulink.</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By using Simulink, engineers use simulation to design and verify control algorithms, making errors easier to detect and correct before hardware testing. </a:t>
            </a:r>
            <a:endParaRPr lang="en-US" dirty="0"/>
          </a:p>
        </p:txBody>
      </p:sp>
      <p:sp>
        <p:nvSpPr>
          <p:cNvPr id="4" name="Slide Number Placeholder 3"/>
          <p:cNvSpPr>
            <a:spLocks noGrp="1"/>
          </p:cNvSpPr>
          <p:nvPr>
            <p:ph type="sldNum" sz="quarter" idx="5"/>
          </p:nvPr>
        </p:nvSpPr>
        <p:spPr/>
        <p:txBody>
          <a:bodyPr/>
          <a:lstStyle/>
          <a:p>
            <a:fld id="{AD73B8C3-A209-4A55-9261-22C2A02B3159}" type="slidenum">
              <a:rPr lang="en-US" smtClean="0"/>
              <a:pPr/>
              <a:t>15</a:t>
            </a:fld>
            <a:endParaRPr lang="en-US"/>
          </a:p>
        </p:txBody>
      </p:sp>
    </p:spTree>
    <p:extLst>
      <p:ext uri="{BB962C8B-B14F-4D97-AF65-F5344CB8AC3E}">
        <p14:creationId xmlns:p14="http://schemas.microsoft.com/office/powerpoint/2010/main" val="18103835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r>
              <a:rPr lang="de-DE" dirty="0"/>
              <a:t>We‘ve spent some time descibing Model-Based Design, so let‘s finish by discussing the benefits.</a:t>
            </a:r>
          </a:p>
          <a:p>
            <a:endParaRPr lang="de-DE" dirty="0"/>
          </a:p>
          <a:p>
            <a:r>
              <a:rPr lang="de-DE" dirty="0"/>
              <a:t>Model-Based Design is a proven way to develop embedded control code.  It lets you design and test you algorithms using desktop and real-time simulation, before you implement the code on the actual processor.  You can test your code in ways not always practical or safe if you test your code using a real power electronics based system.  You‘ll catch deign mistakes earlier in your development process when they are less expensive to correct.  </a:t>
            </a:r>
          </a:p>
          <a:p>
            <a:endParaRPr lang="de-DE" dirty="0"/>
          </a:p>
          <a:p>
            <a:r>
              <a:rPr lang="de-DE" dirty="0"/>
              <a:t>All of our customer references tell of the time they save by using Model-Based Design.  It happens because of a journey they took to change how they develop embedded sofware.  The first project using Model-Based Design will take the same amount of time as their current approach.  This happens because they are learning a new way to do something.  However, they will find that much more time goes into design and simulation and much less time is spent of testing and re-testing.  They begin to realize the time savings on subsequent projects.  They have experience, confidence, and are beginning to reuse the models from their previous projects.  They find a greater transparency in their designs than writing and reviewing code provides.</a:t>
            </a:r>
          </a:p>
          <a:p>
            <a:endParaRPr lang="de-DE" dirty="0"/>
          </a:p>
        </p:txBody>
      </p:sp>
      <p:sp>
        <p:nvSpPr>
          <p:cNvPr id="4" name="Foliennummernplatzhalter 3"/>
          <p:cNvSpPr>
            <a:spLocks noGrp="1"/>
          </p:cNvSpPr>
          <p:nvPr>
            <p:ph type="sldNum" sz="quarter" idx="10"/>
          </p:nvPr>
        </p:nvSpPr>
        <p:spPr/>
        <p:txBody>
          <a:bodyPr/>
          <a:lstStyle/>
          <a:p>
            <a:fld id="{AD73B8C3-A209-4A55-9261-22C2A02B3159}" type="slidenum">
              <a:rPr lang="en-US" smtClean="0"/>
              <a:pPr/>
              <a:t>16</a:t>
            </a:fld>
            <a:endParaRPr lang="en-US"/>
          </a:p>
        </p:txBody>
      </p:sp>
    </p:spTree>
    <p:extLst>
      <p:ext uri="{BB962C8B-B14F-4D97-AF65-F5344CB8AC3E}">
        <p14:creationId xmlns:p14="http://schemas.microsoft.com/office/powerpoint/2010/main" val="13040858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32500" lnSpcReduction="200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700" b="0" kern="1200" dirty="0">
                <a:solidFill>
                  <a:schemeClr val="tx1"/>
                </a:solidFill>
                <a:latin typeface="+mn-lt"/>
                <a:ea typeface="+mn-ea"/>
                <a:cs typeface="+mn-cs"/>
              </a:rPr>
              <a:t>Let’s look at an example that illustrates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700" b="0" kern="120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700" b="1" kern="1200" dirty="0">
                <a:solidFill>
                  <a:schemeClr val="tx1"/>
                </a:solidFill>
                <a:latin typeface="+mn-lt"/>
                <a:ea typeface="+mn-ea"/>
                <a:cs typeface="+mn-cs"/>
              </a:rPr>
              <a:t>Challenge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800" b="0" i="0" kern="1200" dirty="0">
                <a:solidFill>
                  <a:schemeClr val="tx1"/>
                </a:solidFill>
                <a:effectLst/>
                <a:latin typeface="+mn-lt"/>
                <a:ea typeface="+mn-ea"/>
                <a:cs typeface="+mn-cs"/>
              </a:rPr>
              <a:t>In the past, LG Electronics software engineers wrote embedded control software by hand based on designs created by algorithm engineers. In addition to being slow, this process was susceptible to errors stemming from communication difficulties between the different groups. LG Electronics wanted to establish a new development process in which teams used modeling and simulation to support early verification and production code generation.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700" b="1" kern="120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700" b="1" kern="1200" dirty="0">
                <a:solidFill>
                  <a:schemeClr val="tx1"/>
                </a:solidFill>
                <a:latin typeface="+mn-lt"/>
                <a:ea typeface="+mn-ea"/>
                <a:cs typeface="+mn-cs"/>
              </a:rPr>
              <a:t>Result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700" b="0" kern="1200" dirty="0">
                <a:solidFill>
                  <a:schemeClr val="tx1"/>
                </a:solidFill>
                <a:latin typeface="+mn-lt"/>
                <a:ea typeface="+mn-ea"/>
                <a:cs typeface="+mn-cs"/>
              </a:rPr>
              <a:t>By using Simulink and Model-Based Design, LG Electronics sped up their process for developing and validating embedded code to meet an industry standard.  Inter-team communication improved, and testing time was reduced.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700" b="1" kern="120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700" b="1" kern="120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700" b="1" kern="1200" dirty="0">
                <a:solidFill>
                  <a:schemeClr val="tx1"/>
                </a:solidFill>
                <a:latin typeface="+mn-lt"/>
                <a:ea typeface="+mn-ea"/>
                <a:cs typeface="+mn-cs"/>
              </a:rPr>
              <a:t>Industries:</a:t>
            </a:r>
            <a:r>
              <a:rPr lang="en-US" sz="700" b="1" kern="1200" baseline="0" dirty="0">
                <a:solidFill>
                  <a:schemeClr val="tx1"/>
                </a:solidFill>
                <a:latin typeface="+mn-lt"/>
                <a:ea typeface="+mn-ea"/>
                <a:cs typeface="+mn-cs"/>
              </a:rPr>
              <a:t> </a:t>
            </a:r>
            <a:r>
              <a:rPr lang="en-US" sz="700" b="0" kern="1200" baseline="0" dirty="0">
                <a:solidFill>
                  <a:schemeClr val="tx1"/>
                </a:solidFill>
                <a:latin typeface="+mn-lt"/>
                <a:ea typeface="+mn-ea"/>
                <a:cs typeface="+mn-cs"/>
              </a:rPr>
              <a:t>Automotive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700" b="1" kern="1200" dirty="0">
                <a:solidFill>
                  <a:schemeClr val="tx1"/>
                </a:solidFill>
                <a:latin typeface="+mn-lt"/>
                <a:ea typeface="+mn-ea"/>
                <a:cs typeface="+mn-cs"/>
              </a:rPr>
              <a:t>Application Areas: </a:t>
            </a:r>
            <a:r>
              <a:rPr lang="en-US" sz="1200" kern="1200" dirty="0">
                <a:solidFill>
                  <a:schemeClr val="tx1"/>
                </a:solidFill>
                <a:effectLst/>
                <a:latin typeface="+mn-lt"/>
                <a:ea typeface="+mn-ea"/>
                <a:cs typeface="+mn-cs"/>
              </a:rPr>
              <a:t>Control systems, Embedded systems, Power electronics control design</a:t>
            </a:r>
            <a:endParaRPr lang="en-US" sz="700" b="1" kern="120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700" b="1" kern="1200" dirty="0">
                <a:solidFill>
                  <a:schemeClr val="tx1"/>
                </a:solidFill>
                <a:latin typeface="+mn-lt"/>
                <a:ea typeface="+mn-ea"/>
                <a:cs typeface="+mn-cs"/>
              </a:rPr>
              <a:t>Capabilities: </a:t>
            </a:r>
            <a:r>
              <a:rPr lang="en-US" sz="1200" kern="1200" dirty="0">
                <a:solidFill>
                  <a:schemeClr val="tx1"/>
                </a:solidFill>
                <a:effectLst/>
                <a:latin typeface="+mn-lt"/>
                <a:ea typeface="+mn-ea"/>
                <a:cs typeface="+mn-cs"/>
              </a:rPr>
              <a:t>Algorithm development, System design and simulation, Embedded code generation, Physical modeling, Verification, validation, and test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700" b="1" kern="1200" dirty="0">
                <a:solidFill>
                  <a:schemeClr val="tx1"/>
                </a:solidFill>
                <a:latin typeface="+mn-lt"/>
                <a:ea typeface="+mn-ea"/>
                <a:cs typeface="+mn-cs"/>
              </a:rPr>
              <a:t>Products Used: </a:t>
            </a:r>
            <a:r>
              <a:rPr lang="en-US" sz="1200" kern="1200" dirty="0">
                <a:solidFill>
                  <a:schemeClr val="tx1"/>
                </a:solidFill>
                <a:effectLst/>
                <a:latin typeface="+mn-lt"/>
                <a:ea typeface="+mn-ea"/>
                <a:cs typeface="+mn-cs"/>
              </a:rPr>
              <a:t>MATLAB, Simulink, AUTOSAR Blockset, Embedded Coder, IEC Certification Kit, Simscape, Simscape Electrical, Simulink Check, Simulink Coverage, Simulink Design Verifier, Simulink Test, </a:t>
            </a:r>
            <a:r>
              <a:rPr lang="en-US" sz="1200" kern="1200" dirty="0" err="1">
                <a:solidFill>
                  <a:schemeClr val="tx1"/>
                </a:solidFill>
                <a:effectLst/>
                <a:latin typeface="+mn-lt"/>
                <a:ea typeface="+mn-ea"/>
                <a:cs typeface="+mn-cs"/>
              </a:rPr>
              <a:t>Stateflow</a:t>
            </a: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800" b="1" kern="1200" dirty="0">
                <a:solidFill>
                  <a:schemeClr val="tx1"/>
                </a:solidFill>
                <a:latin typeface="+mn-lt"/>
                <a:ea typeface="+mn-ea"/>
                <a:cs typeface="+mn-cs"/>
              </a:rPr>
              <a:t>Country:</a:t>
            </a:r>
            <a:r>
              <a:rPr lang="en-US" sz="800" b="0" kern="1200" baseline="0" dirty="0">
                <a:solidFill>
                  <a:schemeClr val="tx1"/>
                </a:solidFill>
                <a:latin typeface="+mn-lt"/>
                <a:ea typeface="+mn-ea"/>
                <a:cs typeface="+mn-cs"/>
              </a:rPr>
              <a:t> South Korea</a:t>
            </a:r>
          </a:p>
          <a:p>
            <a:endParaRPr lang="en-US" sz="1200" b="1" i="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LG Electronics Develops ISO 26262–Compliant Power Inverter Control Software with Model-Based Design</a:t>
            </a:r>
          </a:p>
          <a:p>
            <a:endParaRPr lang="en-US" sz="800" dirty="0">
              <a:effectLst/>
            </a:endParaRPr>
          </a:p>
          <a:p>
            <a:r>
              <a:rPr lang="en-US" sz="1200" b="0" i="0" kern="1200" dirty="0">
                <a:solidFill>
                  <a:schemeClr val="tx1"/>
                </a:solidFill>
                <a:effectLst/>
                <a:latin typeface="+mn-lt"/>
                <a:ea typeface="+mn-ea"/>
                <a:cs typeface="+mn-cs"/>
              </a:rPr>
              <a:t>Automotive manufacturers are increasingly asking tier-one suppliers to deliver components developed in compliance with ISO 26262, the international functional safety standard for road vehicles. This standard covers functional safety aspects of the complete development process, including design, implementation, and verification. Many manufacturers also want their suppliers to comply with AUTOSAR standards for ECU software architectures.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LG Electronics develops ISO 26262– and AUTOSAR-compliant software for the inverter systems used to drive electric and hybrid vehicle motors using Model-Based Design with MATLAB</a:t>
            </a:r>
            <a:r>
              <a:rPr lang="en-US" sz="1200" b="0" i="0" kern="1200" baseline="30000" dirty="0">
                <a:solidFill>
                  <a:schemeClr val="tx1"/>
                </a:solidFill>
                <a:effectLst/>
                <a:latin typeface="+mn-lt"/>
                <a:ea typeface="+mn-ea"/>
                <a:cs typeface="+mn-cs"/>
              </a:rPr>
              <a:t>®</a:t>
            </a:r>
            <a:r>
              <a:rPr lang="en-US" sz="1200" b="0" i="0" kern="1200" dirty="0">
                <a:solidFill>
                  <a:schemeClr val="tx1"/>
                </a:solidFill>
                <a:effectLst/>
                <a:latin typeface="+mn-lt"/>
                <a:ea typeface="+mn-ea"/>
                <a:cs typeface="+mn-cs"/>
              </a:rPr>
              <a:t> and Simulink</a:t>
            </a:r>
            <a:r>
              <a:rPr lang="en-US" sz="1200" b="0" i="0" kern="1200" baseline="30000" dirty="0">
                <a:solidFill>
                  <a:schemeClr val="tx1"/>
                </a:solidFill>
                <a:effectLst/>
                <a:latin typeface="+mn-lt"/>
                <a:ea typeface="+mn-ea"/>
                <a:cs typeface="+mn-cs"/>
              </a:rPr>
              <a:t>®</a:t>
            </a:r>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“Our initial objective in adopting Model-Based Design was to meet ISO 26262 recommendations,” says Jeongwon Sohn, principal research engineer at LG Electronics. “We soon discovered additional benefits to using MATLAB and Simulink, including improved communication of technical design details between engineers in disparate fields, which has led to a reduction in software defects.”</a:t>
            </a:r>
          </a:p>
          <a:p>
            <a:endParaRPr lang="en-US" sz="1200" b="0" i="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Challenge</a:t>
            </a:r>
          </a:p>
          <a:p>
            <a:endParaRPr lang="en-US" sz="1200" b="1"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In the past, LG Electronics software engineers wrote embedded control software by hand based on designs created by algorithm engineers. In addition to being slow, this process was susceptible to errors stemming from communication difficulties between the different groups. LG Electronics sought to establish a new development process in which teams used modeling and simulation to support early verification and production code generation.</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Among the first projects to be completed with this new ISO 26262–compliant process was the design and implementation of an AUTOSAR software component for high-speed motor control. Performance specifications were stringent; the generated code needed to meet a strict execution time limit. To satisfy the project’s demanding requirements and deliver on schedule, the team needed to come up to speed quickly on the new development process.</a:t>
            </a:r>
          </a:p>
          <a:p>
            <a:endParaRPr lang="en-US" sz="1200" b="1" kern="1200" dirty="0">
              <a:solidFill>
                <a:schemeClr val="tx1"/>
              </a:solidFill>
              <a:effectLst/>
              <a:latin typeface="+mn-lt"/>
              <a:ea typeface="+mn-ea"/>
              <a:cs typeface="+mn-cs"/>
            </a:endParaRPr>
          </a:p>
          <a:p>
            <a:pPr marL="457200" marR="0" lvl="1" indent="0" algn="l" defTabSz="914400" rtl="0" eaLnBrk="1" fontAlgn="auto" latinLnBrk="0" hangingPunct="1">
              <a:lnSpc>
                <a:spcPct val="100000"/>
              </a:lnSpc>
              <a:spcBef>
                <a:spcPts val="0"/>
              </a:spcBef>
              <a:spcAft>
                <a:spcPts val="0"/>
              </a:spcAft>
              <a:buClrTx/>
              <a:buSzTx/>
              <a:buFontTx/>
              <a:buNone/>
              <a:tabLst/>
              <a:defRPr/>
            </a:pPr>
            <a:r>
              <a:rPr lang="en-US" sz="800" i="1" dirty="0"/>
              <a:t>“</a:t>
            </a:r>
            <a:r>
              <a:rPr lang="en-US" sz="1200" i="1" dirty="0">
                <a:solidFill>
                  <a:schemeClr val="tx2"/>
                </a:solidFill>
              </a:rPr>
              <a:t>Model-Based Design helped us apply the design and verification methods required by ISO 26262, including back-to-back verification and test coverage assessment. In particular, the automated test cases and reports in Simulink Test contributed significantly to reduced testing efforts.”</a:t>
            </a:r>
            <a:endParaRPr lang="en-US" i="1" dirty="0"/>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sz="1200" i="1" dirty="0">
                <a:solidFill>
                  <a:schemeClr val="tx2"/>
                </a:solidFill>
              </a:rPr>
              <a:t>Jeongwon Sohn, LG Electronics</a:t>
            </a:r>
          </a:p>
          <a:p>
            <a:pPr marL="628650" marR="0" lvl="1" indent="-171450" algn="l" defTabSz="914400" rtl="0" eaLnBrk="1" fontAlgn="auto" latinLnBrk="0" hangingPunct="1">
              <a:lnSpc>
                <a:spcPct val="100000"/>
              </a:lnSpc>
              <a:spcBef>
                <a:spcPts val="0"/>
              </a:spcBef>
              <a:spcAft>
                <a:spcPts val="0"/>
              </a:spcAft>
              <a:buClrTx/>
              <a:buSzTx/>
              <a:buFontTx/>
              <a:buChar char="-"/>
              <a:tabLst/>
              <a:defRPr/>
            </a:pPr>
            <a:endParaRPr lang="en-US" sz="1200" b="1"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Solution</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LG Electronics adopted Model-Based Design with MATLAB and Simulink to develop and verify high-speed motor control software based on AUTOSAR and ISO 26262.</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LG Electronics team attended training and technical workshops conducted by MathWorks engineers, who also helped them jumpstart development with a pilot project.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team created a plant model with Simscape Electronics™ that included an interior permanent magnet synchronous motor (IPMSM) and a switching model of the inverter’s power electronics.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Using an AUTOSAR authoring tool, the team defined interfaces and other configuration details for the controller architecture. They then exported software component description ARXML files from the authoring tool and imported them into Simulink to generate a skeleton control model.</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engineers elaborated this model, adding application logic modeled in Stateflow</a:t>
            </a:r>
            <a:r>
              <a:rPr lang="en-US" sz="1200" b="0" i="0" kern="1200" baseline="30000" dirty="0">
                <a:solidFill>
                  <a:schemeClr val="tx1"/>
                </a:solidFill>
                <a:effectLst/>
                <a:latin typeface="+mn-lt"/>
                <a:ea typeface="+mn-ea"/>
                <a:cs typeface="+mn-cs"/>
              </a:rPr>
              <a:t>®</a:t>
            </a:r>
            <a:r>
              <a:rPr lang="en-US" sz="1200" b="0" i="0" kern="1200" dirty="0">
                <a:solidFill>
                  <a:schemeClr val="tx1"/>
                </a:solidFill>
                <a:effectLst/>
                <a:latin typeface="+mn-lt"/>
                <a:ea typeface="+mn-ea"/>
                <a:cs typeface="+mn-cs"/>
              </a:rPr>
              <a:t>. They also added a proportional-integral (PI) current controller to regulate torque, and algorithms for generating pulse-width modulated (PWM) output to modulate three-phase voltage for the vehicle’s IPMSM.</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They used Simulink Check™ to find potential violations of the ISO 26262 standard and Simulink Design Verifier™ to check for divide-by-zero, overflow, and other run-time errors.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To verify the controller design, the engineers ran closed-loop simulations of the controller and plant models, using Simulink Coverage™ to measure how much of the controller model was exercised.</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Next, the team generated C code from their models with Embedded Coder</a:t>
            </a:r>
            <a:r>
              <a:rPr lang="en-US" sz="1200" b="0" i="0" kern="1200" baseline="30000" dirty="0">
                <a:solidFill>
                  <a:schemeClr val="tx1"/>
                </a:solidFill>
                <a:effectLst/>
                <a:latin typeface="+mn-lt"/>
                <a:ea typeface="+mn-ea"/>
                <a:cs typeface="+mn-cs"/>
              </a:rPr>
              <a:t>®</a:t>
            </a:r>
            <a:r>
              <a:rPr lang="en-US" sz="1200" b="0" i="0" kern="1200" dirty="0">
                <a:solidFill>
                  <a:schemeClr val="tx1"/>
                </a:solidFill>
                <a:effectLst/>
                <a:latin typeface="+mn-lt"/>
                <a:ea typeface="+mn-ea"/>
                <a:cs typeface="+mn-cs"/>
              </a:rPr>
              <a:t> and compiled the code for their target NXP™ MPC5676R microcontroller.</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Using Simulink Test™, they conducted back-to-back tests of the Simulink models and generated code, as required by ISO 26262 ASIL-C, and used Simulink Coverage to assess the coverage of these tests for the generated code.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LG Electronics completed development and verification of the inverter software platform on schedule.</a:t>
            </a:r>
          </a:p>
          <a:p>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Results</a:t>
            </a:r>
          </a:p>
          <a:p>
            <a:endParaRPr lang="en-US" sz="1200" b="0" i="0" kern="1200" dirty="0">
              <a:solidFill>
                <a:schemeClr val="tx1"/>
              </a:solidFill>
              <a:effectLst/>
              <a:latin typeface="+mn-lt"/>
              <a:ea typeface="+mn-ea"/>
              <a:cs typeface="+mn-cs"/>
            </a:endParaRPr>
          </a:p>
          <a:p>
            <a:r>
              <a:rPr lang="en-US" sz="1200" dirty="0"/>
              <a:t>■ </a:t>
            </a:r>
            <a:r>
              <a:rPr lang="en-US" sz="1200" b="1" i="0" kern="1200" dirty="0">
                <a:solidFill>
                  <a:schemeClr val="tx1"/>
                </a:solidFill>
                <a:effectLst/>
                <a:latin typeface="+mn-lt"/>
                <a:ea typeface="+mn-ea"/>
                <a:cs typeface="+mn-cs"/>
              </a:rPr>
              <a:t>Stringent code performance requirement met. </a:t>
            </a:r>
            <a:r>
              <a:rPr lang="en-US" sz="1200" b="0" i="0" kern="1200" dirty="0">
                <a:solidFill>
                  <a:schemeClr val="tx1"/>
                </a:solidFill>
                <a:effectLst/>
                <a:latin typeface="+mn-lt"/>
                <a:ea typeface="+mn-ea"/>
                <a:cs typeface="+mn-cs"/>
              </a:rPr>
              <a:t>“Because the code we generated with Embedded Coder was highly optimized, we were able to meet our strict execution time requirement,” says Sohn. “The generated code’s performance was comparable to that of C code written by hand.”</a:t>
            </a:r>
          </a:p>
          <a:p>
            <a:pPr marL="171450" indent="-171450">
              <a:buFont typeface="Wingdings" panose="05000000000000000000" pitchFamily="2" charset="2"/>
              <a:buChar char="§"/>
            </a:pPr>
            <a:endParaRPr lang="en-US" sz="1200" b="0" i="0" kern="1200" dirty="0">
              <a:solidFill>
                <a:schemeClr val="tx1"/>
              </a:solidFill>
              <a:effectLst/>
              <a:latin typeface="+mn-lt"/>
              <a:ea typeface="+mn-ea"/>
              <a:cs typeface="+mn-cs"/>
            </a:endParaRPr>
          </a:p>
          <a:p>
            <a:r>
              <a:rPr lang="en-US" sz="1200" dirty="0"/>
              <a:t>■ </a:t>
            </a:r>
            <a:r>
              <a:rPr lang="en-US" sz="1200" b="1" i="0" kern="1200" dirty="0">
                <a:solidFill>
                  <a:schemeClr val="tx1"/>
                </a:solidFill>
                <a:effectLst/>
                <a:latin typeface="+mn-lt"/>
                <a:ea typeface="+mn-ea"/>
                <a:cs typeface="+mn-cs"/>
              </a:rPr>
              <a:t>Communication improved; verification time reduced by 20%.</a:t>
            </a:r>
            <a:r>
              <a:rPr lang="en-US" sz="1200" b="0" i="0" kern="1200" dirty="0">
                <a:solidFill>
                  <a:schemeClr val="tx1"/>
                </a:solidFill>
                <a:effectLst/>
                <a:latin typeface="+mn-lt"/>
                <a:ea typeface="+mn-ea"/>
                <a:cs typeface="+mn-cs"/>
              </a:rPr>
              <a:t> “After adopting Model-Based Design, we saw a reduction in communication errors between teams,” says Sohn. “Because the model makes it easy to visualize the implementation, our verification time was shorter, as well.”</a:t>
            </a:r>
          </a:p>
          <a:p>
            <a:pPr marL="171450" indent="-171450">
              <a:buFont typeface="Wingdings" panose="05000000000000000000" pitchFamily="2" charset="2"/>
              <a:buChar char="§"/>
            </a:pPr>
            <a:endParaRPr lang="en-US" sz="1200" b="0" i="0" kern="1200" dirty="0">
              <a:solidFill>
                <a:schemeClr val="tx1"/>
              </a:solidFill>
              <a:effectLst/>
              <a:latin typeface="+mn-lt"/>
              <a:ea typeface="+mn-ea"/>
              <a:cs typeface="+mn-cs"/>
            </a:endParaRPr>
          </a:p>
          <a:p>
            <a:r>
              <a:rPr lang="en-US" sz="1200" dirty="0"/>
              <a:t>■ </a:t>
            </a:r>
            <a:r>
              <a:rPr lang="en-US" sz="1200" b="1" i="0" kern="1200" dirty="0">
                <a:solidFill>
                  <a:schemeClr val="tx1"/>
                </a:solidFill>
                <a:effectLst/>
                <a:latin typeface="+mn-lt"/>
                <a:ea typeface="+mn-ea"/>
                <a:cs typeface="+mn-cs"/>
              </a:rPr>
              <a:t>ISO 26262–compliant software delivered on time. </a:t>
            </a:r>
            <a:r>
              <a:rPr lang="en-US" sz="1200" b="0" i="0" kern="1200" dirty="0">
                <a:solidFill>
                  <a:schemeClr val="tx1"/>
                </a:solidFill>
                <a:effectLst/>
                <a:latin typeface="+mn-lt"/>
                <a:ea typeface="+mn-ea"/>
                <a:cs typeface="+mn-cs"/>
              </a:rPr>
              <a:t>“Semi-formal verification, control flow analysis, data flow analysis, and comparative back-to-back tests between model and code were all done using MATLAB and Simulink,” Sohn says. “Without Model-Based Design I don’t think we would have achieved our ISO 26262 compliance objectives while completing the project on time.”</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700" kern="1200" dirty="0">
              <a:solidFill>
                <a:schemeClr val="tx1"/>
              </a:solidFill>
              <a:latin typeface="+mn-lt"/>
              <a:ea typeface="+mn-ea"/>
              <a:cs typeface="+mn-cs"/>
            </a:endParaRPr>
          </a:p>
          <a:p>
            <a:r>
              <a:rPr lang="en-US" sz="700" b="0" i="1" kern="1200" dirty="0">
                <a:solidFill>
                  <a:schemeClr val="tx1"/>
                </a:solidFill>
                <a:effectLst/>
                <a:latin typeface="+mn-lt"/>
                <a:ea typeface="+mn-ea"/>
                <a:cs typeface="+mn-cs"/>
              </a:rPr>
              <a:t>Learn more about LG Electronics: www.Ig.com/global</a:t>
            </a:r>
          </a:p>
          <a:p>
            <a:endParaRPr lang="en-US" dirty="0"/>
          </a:p>
        </p:txBody>
      </p:sp>
      <p:sp>
        <p:nvSpPr>
          <p:cNvPr id="4" name="Slide Number Placeholder 3"/>
          <p:cNvSpPr>
            <a:spLocks noGrp="1"/>
          </p:cNvSpPr>
          <p:nvPr>
            <p:ph type="sldNum" sz="quarter" idx="10"/>
          </p:nvPr>
        </p:nvSpPr>
        <p:spPr/>
        <p:txBody>
          <a:bodyPr/>
          <a:lstStyle/>
          <a:p>
            <a:fld id="{AD73B8C3-A209-4A55-9261-22C2A02B3159}" type="slidenum">
              <a:rPr lang="en-US" smtClean="0"/>
              <a:pPr/>
              <a:t>18</a:t>
            </a:fld>
            <a:endParaRPr lang="en-US"/>
          </a:p>
        </p:txBody>
      </p:sp>
    </p:spTree>
    <p:extLst>
      <p:ext uri="{BB962C8B-B14F-4D97-AF65-F5344CB8AC3E}">
        <p14:creationId xmlns:p14="http://schemas.microsoft.com/office/powerpoint/2010/main" val="20102547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62500" lnSpcReduction="20000"/>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b="1" dirty="0">
                <a:latin typeface="Verdana" pitchFamily="34" charset="0"/>
              </a:rPr>
              <a:t>Industries: </a:t>
            </a:r>
            <a:r>
              <a:rPr lang="en-US" sz="800" kern="1200" dirty="0">
                <a:solidFill>
                  <a:schemeClr val="tx1"/>
                </a:solidFill>
                <a:effectLst/>
                <a:latin typeface="+mn-lt"/>
                <a:ea typeface="+mn-ea"/>
                <a:cs typeface="+mn-cs"/>
              </a:rPr>
              <a:t>Energy production, Industrial automation and machinery</a:t>
            </a:r>
          </a:p>
          <a:p>
            <a:pPr marL="0" marR="0" indent="0" algn="l" defTabSz="914400" rtl="0" eaLnBrk="1" fontAlgn="auto" latinLnBrk="0" hangingPunct="1">
              <a:lnSpc>
                <a:spcPct val="100000"/>
              </a:lnSpc>
              <a:spcBef>
                <a:spcPts val="0"/>
              </a:spcBef>
              <a:spcAft>
                <a:spcPts val="0"/>
              </a:spcAft>
              <a:buClrTx/>
              <a:buSzTx/>
              <a:buFontTx/>
              <a:buNone/>
              <a:tabLst/>
              <a:defRPr/>
            </a:pPr>
            <a:r>
              <a:rPr lang="en-US" sz="800" b="1" dirty="0">
                <a:latin typeface="Verdana" pitchFamily="34" charset="0"/>
              </a:rPr>
              <a:t>Application Areas:</a:t>
            </a:r>
            <a:r>
              <a:rPr lang="en-US" sz="800" b="0" baseline="0" dirty="0">
                <a:latin typeface="Verdana" pitchFamily="34" charset="0"/>
              </a:rPr>
              <a:t> </a:t>
            </a:r>
            <a:r>
              <a:rPr lang="en-US" sz="800" kern="1200" dirty="0">
                <a:solidFill>
                  <a:schemeClr val="tx1"/>
                </a:solidFill>
                <a:effectLst/>
                <a:latin typeface="+mn-lt"/>
                <a:ea typeface="+mn-ea"/>
                <a:cs typeface="+mn-cs"/>
              </a:rPr>
              <a:t>Control systems, Embedded systems</a:t>
            </a:r>
          </a:p>
          <a:p>
            <a:r>
              <a:rPr lang="en-US" sz="800" b="1" dirty="0">
                <a:latin typeface="Verdana" pitchFamily="34" charset="0"/>
              </a:rPr>
              <a:t>Capabilities</a:t>
            </a:r>
            <a:r>
              <a:rPr lang="en-US" sz="800" b="0" dirty="0">
                <a:latin typeface="Verdana" pitchFamily="34" charset="0"/>
              </a:rPr>
              <a:t>: </a:t>
            </a:r>
            <a:r>
              <a:rPr lang="en-US" sz="800" kern="1200" dirty="0">
                <a:solidFill>
                  <a:schemeClr val="tx1"/>
                </a:solidFill>
                <a:effectLst/>
                <a:latin typeface="+mn-lt"/>
                <a:ea typeface="+mn-ea"/>
                <a:cs typeface="+mn-cs"/>
              </a:rPr>
              <a:t>Mathematical modeling, Algorithm development, System design and simulation, Embedded code generation</a:t>
            </a:r>
          </a:p>
          <a:p>
            <a:pPr marL="0" marR="0" indent="0" algn="l" defTabSz="914400" rtl="0" eaLnBrk="1" fontAlgn="auto" latinLnBrk="0" hangingPunct="1">
              <a:lnSpc>
                <a:spcPct val="100000"/>
              </a:lnSpc>
              <a:spcBef>
                <a:spcPts val="0"/>
              </a:spcBef>
              <a:spcAft>
                <a:spcPts val="0"/>
              </a:spcAft>
              <a:buClrTx/>
              <a:buSzTx/>
              <a:buFontTx/>
              <a:buNone/>
              <a:tabLst/>
              <a:defRPr/>
            </a:pPr>
            <a:r>
              <a:rPr lang="en-US" sz="800" b="1" dirty="0">
                <a:latin typeface="Verdana" pitchFamily="34" charset="0"/>
              </a:rPr>
              <a:t>Products Used: </a:t>
            </a:r>
            <a:r>
              <a:rPr lang="en-US" sz="800" kern="1200" dirty="0">
                <a:solidFill>
                  <a:schemeClr val="tx1"/>
                </a:solidFill>
                <a:effectLst/>
                <a:latin typeface="+mn-lt"/>
                <a:ea typeface="+mn-ea"/>
                <a:cs typeface="+mn-cs"/>
              </a:rPr>
              <a:t>MATLAB, Simulink, Control System Toolbox, Embedded Coder, </a:t>
            </a:r>
            <a:r>
              <a:rPr lang="en-US" sz="800" kern="1200" dirty="0" err="1">
                <a:solidFill>
                  <a:schemeClr val="tx1"/>
                </a:solidFill>
                <a:effectLst/>
                <a:latin typeface="+mn-lt"/>
                <a:ea typeface="+mn-ea"/>
                <a:cs typeface="+mn-cs"/>
              </a:rPr>
              <a:t>SimPowerSystems</a:t>
            </a:r>
            <a:r>
              <a:rPr lang="en-US" sz="800" kern="1200" dirty="0">
                <a:solidFill>
                  <a:schemeClr val="tx1"/>
                </a:solidFill>
                <a:effectLst/>
                <a:latin typeface="+mn-lt"/>
                <a:ea typeface="+mn-ea"/>
                <a:cs typeface="+mn-cs"/>
              </a:rPr>
              <a:t>, Stateflow</a:t>
            </a:r>
          </a:p>
          <a:p>
            <a:pPr marL="0" marR="0" indent="0" algn="l" defTabSz="914400" rtl="0" eaLnBrk="1" fontAlgn="auto" latinLnBrk="0" hangingPunct="1">
              <a:lnSpc>
                <a:spcPct val="100000"/>
              </a:lnSpc>
              <a:spcBef>
                <a:spcPts val="0"/>
              </a:spcBef>
              <a:spcAft>
                <a:spcPts val="0"/>
              </a:spcAft>
              <a:buClrTx/>
              <a:buSzTx/>
              <a:buFontTx/>
              <a:buNone/>
              <a:tabLst/>
              <a:defRPr/>
            </a:pPr>
            <a:r>
              <a:rPr lang="en-US" sz="800" b="1" dirty="0">
                <a:latin typeface="Verdana" pitchFamily="34" charset="0"/>
              </a:rPr>
              <a:t>Country:</a:t>
            </a:r>
            <a:r>
              <a:rPr lang="en-US" sz="800" b="0" baseline="0" dirty="0">
                <a:latin typeface="Verdana" pitchFamily="34" charset="0"/>
              </a:rPr>
              <a:t> USA</a:t>
            </a:r>
            <a:endParaRPr lang="en-US" sz="800" dirty="0">
              <a:latin typeface="Verdana" pitchFamily="34" charset="0"/>
            </a:endParaRPr>
          </a:p>
          <a:p>
            <a:endParaRPr lang="en-US" sz="800" b="1" kern="1200" dirty="0">
              <a:solidFill>
                <a:schemeClr val="tx1"/>
              </a:solidFill>
              <a:effectLst/>
              <a:latin typeface="+mn-lt"/>
              <a:ea typeface="+mn-ea"/>
              <a:cs typeface="+mn-cs"/>
            </a:endParaRPr>
          </a:p>
          <a:p>
            <a:r>
              <a:rPr lang="en-US" sz="800" b="1" kern="1200" dirty="0">
                <a:solidFill>
                  <a:schemeClr val="tx1"/>
                </a:solidFill>
                <a:effectLst/>
                <a:latin typeface="+mn-lt"/>
                <a:ea typeface="+mn-ea"/>
                <a:cs typeface="+mn-cs"/>
              </a:rPr>
              <a:t>Stem Accelerates Development of Power Electronics Control Systems with Model-Based Design</a:t>
            </a:r>
            <a:endParaRPr lang="en-US" sz="800" kern="1200" dirty="0">
              <a:solidFill>
                <a:schemeClr val="tx1"/>
              </a:solidFill>
              <a:effectLst/>
              <a:latin typeface="+mn-lt"/>
              <a:ea typeface="+mn-ea"/>
              <a:cs typeface="+mn-cs"/>
            </a:endParaRPr>
          </a:p>
          <a:p>
            <a:r>
              <a:rPr lang="en-US" sz="800" kern="1200" dirty="0">
                <a:solidFill>
                  <a:schemeClr val="tx1"/>
                </a:solidFill>
                <a:effectLst/>
                <a:latin typeface="+mn-lt"/>
                <a:ea typeface="+mn-ea"/>
                <a:cs typeface="+mn-cs"/>
              </a:rPr>
              <a:t>In many areas, electricity bills for large businesses include charges for the total amount of electricity used, as well as demand charges based on peak usage. High demand for just 15 minutes can account for half the total charges on a monthly electricity bill. Stem’s distributed storage technology reduces peak loads by predicting usage patterns and deploying stored energy when needed. Recharged during off-peak hours, the batteries in Stem’s locker-sized </a:t>
            </a:r>
            <a:r>
              <a:rPr lang="en-US" sz="800" kern="1200" dirty="0" err="1">
                <a:solidFill>
                  <a:schemeClr val="tx1"/>
                </a:solidFill>
                <a:effectLst/>
                <a:latin typeface="+mn-lt"/>
                <a:ea typeface="+mn-ea"/>
                <a:cs typeface="+mn-cs"/>
              </a:rPr>
              <a:t>PowerStore</a:t>
            </a:r>
            <a:r>
              <a:rPr lang="en-US" sz="800" kern="1200" dirty="0">
                <a:solidFill>
                  <a:schemeClr val="tx1"/>
                </a:solidFill>
                <a:effectLst/>
                <a:latin typeface="+mn-lt"/>
                <a:ea typeface="+mn-ea"/>
                <a:cs typeface="+mn-cs"/>
              </a:rPr>
              <a:t> tower can provide up to 18 kilowatts of power on demand.</a:t>
            </a:r>
          </a:p>
          <a:p>
            <a:endParaRPr lang="en-US" sz="800" kern="1200" dirty="0">
              <a:solidFill>
                <a:schemeClr val="tx1"/>
              </a:solidFill>
              <a:effectLst/>
              <a:latin typeface="+mn-lt"/>
              <a:ea typeface="+mn-ea"/>
              <a:cs typeface="+mn-cs"/>
            </a:endParaRPr>
          </a:p>
          <a:p>
            <a:r>
              <a:rPr lang="en-US" sz="800" kern="1200" dirty="0">
                <a:solidFill>
                  <a:schemeClr val="tx1"/>
                </a:solidFill>
                <a:effectLst/>
                <a:latin typeface="+mn-lt"/>
                <a:ea typeface="+mn-ea"/>
                <a:cs typeface="+mn-cs"/>
              </a:rPr>
              <a:t>Stem designed and developed the </a:t>
            </a:r>
            <a:r>
              <a:rPr lang="en-US" sz="800" kern="1200" dirty="0" err="1">
                <a:solidFill>
                  <a:schemeClr val="tx1"/>
                </a:solidFill>
                <a:effectLst/>
                <a:latin typeface="+mn-lt"/>
                <a:ea typeface="+mn-ea"/>
                <a:cs typeface="+mn-cs"/>
              </a:rPr>
              <a:t>PowerStore</a:t>
            </a:r>
            <a:r>
              <a:rPr lang="en-US" sz="800" kern="1200" dirty="0">
                <a:solidFill>
                  <a:schemeClr val="tx1"/>
                </a:solidFill>
                <a:effectLst/>
                <a:latin typeface="+mn-lt"/>
                <a:ea typeface="+mn-ea"/>
                <a:cs typeface="+mn-cs"/>
              </a:rPr>
              <a:t> energy system in just 13 months using Model-Based Design with MATLAB® and Simulink®. </a:t>
            </a:r>
          </a:p>
          <a:p>
            <a:endParaRPr lang="en-US" sz="800" kern="1200" dirty="0">
              <a:solidFill>
                <a:schemeClr val="tx1"/>
              </a:solidFill>
              <a:effectLst/>
              <a:latin typeface="+mn-lt"/>
              <a:ea typeface="+mn-ea"/>
              <a:cs typeface="+mn-cs"/>
            </a:endParaRPr>
          </a:p>
          <a:p>
            <a:r>
              <a:rPr lang="en-US" sz="800" kern="1200" dirty="0">
                <a:solidFill>
                  <a:schemeClr val="tx1"/>
                </a:solidFill>
                <a:effectLst/>
                <a:latin typeface="+mn-lt"/>
                <a:ea typeface="+mn-ea"/>
                <a:cs typeface="+mn-cs"/>
              </a:rPr>
              <a:t>“We thought we were taking a development timeline risk, but hindsight has shown that Model-Based Design actually reduced risk because we could develop and debug the control system before hardware was available,” says David </a:t>
            </a:r>
            <a:r>
              <a:rPr lang="en-US" sz="800" kern="1200" dirty="0" err="1">
                <a:solidFill>
                  <a:schemeClr val="tx1"/>
                </a:solidFill>
                <a:effectLst/>
                <a:latin typeface="+mn-lt"/>
                <a:ea typeface="+mn-ea"/>
                <a:cs typeface="+mn-cs"/>
              </a:rPr>
              <a:t>Erhart</a:t>
            </a:r>
            <a:r>
              <a:rPr lang="en-US" sz="800" kern="1200" dirty="0">
                <a:solidFill>
                  <a:schemeClr val="tx1"/>
                </a:solidFill>
                <a:effectLst/>
                <a:latin typeface="+mn-lt"/>
                <a:ea typeface="+mn-ea"/>
                <a:cs typeface="+mn-cs"/>
              </a:rPr>
              <a:t>, VP of Engineering at Stem. “In fact, our simulations with Simulink and </a:t>
            </a:r>
            <a:r>
              <a:rPr lang="en-US" sz="800" kern="1200" dirty="0" err="1">
                <a:solidFill>
                  <a:schemeClr val="tx1"/>
                </a:solidFill>
                <a:effectLst/>
                <a:latin typeface="+mn-lt"/>
                <a:ea typeface="+mn-ea"/>
                <a:cs typeface="+mn-cs"/>
              </a:rPr>
              <a:t>SimPowerSystems</a:t>
            </a:r>
            <a:r>
              <a:rPr lang="en-US" sz="800" kern="1200" dirty="0">
                <a:solidFill>
                  <a:schemeClr val="tx1"/>
                </a:solidFill>
                <a:effectLst/>
                <a:latin typeface="+mn-lt"/>
                <a:ea typeface="+mn-ea"/>
                <a:cs typeface="+mn-cs"/>
              </a:rPr>
              <a:t> enabled us to make hardware design decisions. As a result, we shortened the product development cycle, completing it with just one board </a:t>
            </a:r>
            <a:r>
              <a:rPr lang="en-US" sz="800" kern="1200" dirty="0" err="1">
                <a:solidFill>
                  <a:schemeClr val="tx1"/>
                </a:solidFill>
                <a:effectLst/>
                <a:latin typeface="+mn-lt"/>
                <a:ea typeface="+mn-ea"/>
                <a:cs typeface="+mn-cs"/>
              </a:rPr>
              <a:t>respin</a:t>
            </a:r>
            <a:r>
              <a:rPr lang="en-US" sz="800" kern="1200" dirty="0">
                <a:solidFill>
                  <a:schemeClr val="tx1"/>
                </a:solidFill>
                <a:effectLst/>
                <a:latin typeface="+mn-lt"/>
                <a:ea typeface="+mn-ea"/>
                <a:cs typeface="+mn-cs"/>
              </a:rPr>
              <a:t>.” </a:t>
            </a:r>
            <a:r>
              <a:rPr lang="en-US" sz="800" b="0" i="0" u="none" strike="noStrike" kern="1200" baseline="0" dirty="0">
                <a:solidFill>
                  <a:schemeClr val="tx1"/>
                </a:solidFill>
                <a:latin typeface="+mn-lt"/>
                <a:ea typeface="+mn-ea"/>
                <a:cs typeface="+mn-cs"/>
              </a:rPr>
              <a:t> </a:t>
            </a:r>
            <a:r>
              <a:rPr lang="en-US" sz="800" kern="1200" dirty="0">
                <a:solidFill>
                  <a:schemeClr val="tx1"/>
                </a:solidFill>
                <a:effectLst/>
                <a:latin typeface="+mn-lt"/>
                <a:ea typeface="+mn-ea"/>
                <a:cs typeface="+mn-cs"/>
              </a:rPr>
              <a: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300" dirty="0"/>
          </a:p>
          <a:p>
            <a:r>
              <a:rPr lang="en-US" sz="300" b="1" dirty="0"/>
              <a:t>Challenge</a:t>
            </a:r>
            <a:endParaRPr lang="en-US" sz="800" b="0" i="0" u="none" strike="noStrike" kern="1200" baseline="0" dirty="0">
              <a:solidFill>
                <a:schemeClr val="tx1"/>
              </a:solidFill>
              <a:latin typeface="+mn-lt"/>
              <a:ea typeface="+mn-ea"/>
              <a:cs typeface="+mn-cs"/>
            </a:endParaRPr>
          </a:p>
          <a:p>
            <a:r>
              <a:rPr lang="en-US" sz="800" kern="1200" dirty="0">
                <a:solidFill>
                  <a:schemeClr val="tx1"/>
                </a:solidFill>
                <a:effectLst/>
                <a:latin typeface="+mn-lt"/>
                <a:ea typeface="+mn-ea"/>
                <a:cs typeface="+mn-cs"/>
              </a:rPr>
              <a:t>As a startup company with a small team of engineers, Stem needed to minimize time-to-market while keeping down costs for its first product. One way to achieve both objectives was to reduce board spins, which typically cost $15,000 or more each and consume weeks of the engineering schedule. To this end, Stem wanted to design and verify the control algorithms via simulation using a highly accurate plant model. The algorithms would need to control insulated gate bipolar transistors (IGBTs) that switch 24,000 times per second as they interact with the electric grid and the </a:t>
            </a:r>
            <a:r>
              <a:rPr lang="en-US" sz="800" kern="1200" dirty="0" err="1">
                <a:solidFill>
                  <a:schemeClr val="tx1"/>
                </a:solidFill>
                <a:effectLst/>
                <a:latin typeface="+mn-lt"/>
                <a:ea typeface="+mn-ea"/>
                <a:cs typeface="+mn-cs"/>
              </a:rPr>
              <a:t>PowerStore</a:t>
            </a:r>
            <a:r>
              <a:rPr lang="en-US" sz="800" kern="1200" dirty="0">
                <a:solidFill>
                  <a:schemeClr val="tx1"/>
                </a:solidFill>
                <a:effectLst/>
                <a:latin typeface="+mn-lt"/>
                <a:ea typeface="+mn-ea"/>
                <a:cs typeface="+mn-cs"/>
              </a:rPr>
              <a:t> batteries.</a:t>
            </a:r>
          </a:p>
          <a:p>
            <a:endParaRPr lang="en-US" sz="800" kern="1200" dirty="0">
              <a:solidFill>
                <a:schemeClr val="tx1"/>
              </a:solidFill>
              <a:effectLst/>
              <a:latin typeface="+mn-lt"/>
              <a:ea typeface="+mn-ea"/>
              <a:cs typeface="+mn-cs"/>
            </a:endParaRPr>
          </a:p>
          <a:p>
            <a:r>
              <a:rPr lang="en-US" sz="800" kern="1200" dirty="0" err="1">
                <a:solidFill>
                  <a:schemeClr val="tx1"/>
                </a:solidFill>
                <a:effectLst/>
                <a:latin typeface="+mn-lt"/>
                <a:ea typeface="+mn-ea"/>
                <a:cs typeface="+mn-cs"/>
              </a:rPr>
              <a:t>PowerStore</a:t>
            </a:r>
            <a:r>
              <a:rPr lang="en-US" sz="800" kern="1200" dirty="0">
                <a:solidFill>
                  <a:schemeClr val="tx1"/>
                </a:solidFill>
                <a:effectLst/>
                <a:latin typeface="+mn-lt"/>
                <a:ea typeface="+mn-ea"/>
                <a:cs typeface="+mn-cs"/>
              </a:rPr>
              <a:t> had to be certified to the IEEE 1547 standard for interconnecting distributed resources with electric power systems and the UL 1741 standard for inverters, converters, controllers, and interconnection system equipment used with distributed energy resources. These standards include strict anti-islanding rules, which require all power-producing inverters connected to the grid to shut off within seconds after a power failure. Stem sought an approach that would enable them to streamline the certification process. </a:t>
            </a:r>
            <a:r>
              <a:rPr lang="en-US" sz="800" b="0" i="0" u="none" strike="noStrike" kern="1200" baseline="0" dirty="0">
                <a:solidFill>
                  <a:schemeClr val="tx1"/>
                </a:solidFill>
                <a:latin typeface="+mn-lt"/>
                <a:ea typeface="+mn-ea"/>
                <a:cs typeface="+mn-cs"/>
              </a:rPr>
              <a:t> </a:t>
            </a:r>
            <a:endParaRPr lang="en-US" sz="800" kern="1200" dirty="0">
              <a:solidFill>
                <a:schemeClr val="tx1"/>
              </a:solidFill>
              <a:effectLst/>
              <a:latin typeface="+mn-lt"/>
              <a:ea typeface="+mn-ea"/>
              <a:cs typeface="+mn-cs"/>
            </a:endParaRPr>
          </a:p>
          <a:p>
            <a:endParaRPr lang="en-US" sz="300" dirty="0"/>
          </a:p>
          <a:p>
            <a:r>
              <a:rPr lang="en-US" sz="300" i="1" dirty="0"/>
              <a:t>	“</a:t>
            </a:r>
            <a:r>
              <a:rPr lang="en-US" sz="800" i="1" kern="1200" dirty="0">
                <a:solidFill>
                  <a:schemeClr val="tx1"/>
                </a:solidFill>
                <a:effectLst/>
                <a:latin typeface="+mn-lt"/>
                <a:ea typeface="+mn-ea"/>
                <a:cs typeface="+mn-cs"/>
              </a:rPr>
              <a:t>With Model-Based Design we saw exactly how our controller would work with the hardware even while the hardware was being developed. After we had the hardware, refinements were easy because the simulations matched what we 	saw on the scope, and that gave us tremendous confidence in the design</a:t>
            </a:r>
            <a:r>
              <a:rPr lang="en-US" sz="800" b="0" i="1" u="none" strike="noStrike" kern="1200" baseline="0" dirty="0">
                <a:solidFill>
                  <a:schemeClr val="tx1"/>
                </a:solidFill>
                <a:latin typeface="+mn-lt"/>
                <a:ea typeface="+mn-ea"/>
                <a:cs typeface="+mn-cs"/>
              </a:rPr>
              <a:t>.</a:t>
            </a:r>
            <a:r>
              <a:rPr lang="en-US" sz="900" b="0" i="1" u="none" strike="noStrike" kern="1200" baseline="0" dirty="0">
                <a:solidFill>
                  <a:schemeClr val="tx1"/>
                </a:solidFill>
                <a:latin typeface="+mn-lt"/>
                <a:ea typeface="+mn-ea"/>
                <a:cs typeface="+mn-cs"/>
              </a:rPr>
              <a:t>”</a:t>
            </a:r>
            <a:endParaRPr lang="en-US" sz="800" i="1" dirty="0"/>
          </a:p>
          <a:p>
            <a:r>
              <a:rPr lang="en-US" sz="300" i="1" dirty="0"/>
              <a:t>	- </a:t>
            </a:r>
            <a:r>
              <a:rPr lang="en-US" sz="800" b="0" i="1" u="none" strike="noStrike" kern="1200" baseline="0" dirty="0">
                <a:solidFill>
                  <a:schemeClr val="tx1"/>
                </a:solidFill>
                <a:latin typeface="+mn-lt"/>
                <a:ea typeface="+mn-ea"/>
                <a:cs typeface="+mn-cs"/>
              </a:rPr>
              <a:t>David </a:t>
            </a:r>
            <a:r>
              <a:rPr lang="en-US" sz="800" b="0" i="1" u="none" strike="noStrike" kern="1200" baseline="0" dirty="0" err="1">
                <a:solidFill>
                  <a:schemeClr val="tx1"/>
                </a:solidFill>
                <a:latin typeface="+mn-lt"/>
                <a:ea typeface="+mn-ea"/>
                <a:cs typeface="+mn-cs"/>
              </a:rPr>
              <a:t>Erhart</a:t>
            </a:r>
            <a:r>
              <a:rPr lang="en-US" sz="800" b="0" i="1" u="none" strike="noStrike" kern="1200" baseline="0" dirty="0">
                <a:solidFill>
                  <a:schemeClr val="tx1"/>
                </a:solidFill>
                <a:latin typeface="+mn-lt"/>
                <a:ea typeface="+mn-ea"/>
                <a:cs typeface="+mn-cs"/>
              </a:rPr>
              <a:t>, Stem</a:t>
            </a:r>
            <a:endParaRPr lang="en-US" sz="800" i="1" dirty="0"/>
          </a:p>
          <a:p>
            <a:endParaRPr lang="en-US" sz="300" dirty="0"/>
          </a:p>
          <a:p>
            <a:r>
              <a:rPr lang="en-US" sz="300" b="1" dirty="0"/>
              <a:t>Solution</a:t>
            </a:r>
            <a:endParaRPr lang="en-US" sz="800" b="0" i="0" u="none" strike="noStrike" kern="1200" baseline="0" dirty="0">
              <a:solidFill>
                <a:schemeClr val="tx1"/>
              </a:solidFill>
              <a:latin typeface="+mn-lt"/>
              <a:ea typeface="+mn-ea"/>
              <a:cs typeface="+mn-cs"/>
            </a:endParaRPr>
          </a:p>
          <a:p>
            <a:r>
              <a:rPr lang="en-US" sz="800" kern="1200" dirty="0">
                <a:solidFill>
                  <a:schemeClr val="tx1"/>
                </a:solidFill>
                <a:effectLst/>
                <a:latin typeface="+mn-lt"/>
                <a:ea typeface="+mn-ea"/>
                <a:cs typeface="+mn-cs"/>
              </a:rPr>
              <a:t>Stem engineers used Model-Based Design to accelerate the development of their flagship </a:t>
            </a:r>
            <a:r>
              <a:rPr lang="en-US" sz="800" kern="1200" dirty="0" err="1">
                <a:solidFill>
                  <a:schemeClr val="tx1"/>
                </a:solidFill>
                <a:effectLst/>
                <a:latin typeface="+mn-lt"/>
                <a:ea typeface="+mn-ea"/>
                <a:cs typeface="+mn-cs"/>
              </a:rPr>
              <a:t>PowerStore</a:t>
            </a:r>
            <a:r>
              <a:rPr lang="en-US" sz="800" kern="1200" dirty="0">
                <a:solidFill>
                  <a:schemeClr val="tx1"/>
                </a:solidFill>
                <a:effectLst/>
                <a:latin typeface="+mn-lt"/>
                <a:ea typeface="+mn-ea"/>
                <a:cs typeface="+mn-cs"/>
              </a:rPr>
              <a:t> product. </a:t>
            </a:r>
          </a:p>
          <a:p>
            <a:endParaRPr lang="en-US" sz="800" kern="1200" dirty="0">
              <a:solidFill>
                <a:schemeClr val="tx1"/>
              </a:solidFill>
              <a:effectLst/>
              <a:latin typeface="+mn-lt"/>
              <a:ea typeface="+mn-ea"/>
              <a:cs typeface="+mn-cs"/>
            </a:endParaRPr>
          </a:p>
          <a:p>
            <a:r>
              <a:rPr lang="en-US" sz="800" kern="1200" dirty="0">
                <a:solidFill>
                  <a:schemeClr val="tx1"/>
                </a:solidFill>
                <a:effectLst/>
                <a:latin typeface="+mn-lt"/>
                <a:ea typeface="+mn-ea"/>
                <a:cs typeface="+mn-cs"/>
              </a:rPr>
              <a:t>Working in Simulink and </a:t>
            </a:r>
            <a:r>
              <a:rPr lang="en-US" sz="800" kern="1200" dirty="0" err="1">
                <a:solidFill>
                  <a:schemeClr val="tx1"/>
                </a:solidFill>
                <a:effectLst/>
                <a:latin typeface="+mn-lt"/>
                <a:ea typeface="+mn-ea"/>
                <a:cs typeface="+mn-cs"/>
              </a:rPr>
              <a:t>SimPowerSystems</a:t>
            </a:r>
            <a:r>
              <a:rPr lang="en-US" sz="800" kern="1200" dirty="0">
                <a:solidFill>
                  <a:schemeClr val="tx1"/>
                </a:solidFill>
                <a:effectLst/>
                <a:latin typeface="+mn-lt"/>
                <a:ea typeface="+mn-ea"/>
                <a:cs typeface="+mn-cs"/>
              </a:rPr>
              <a:t>™, Brad </a:t>
            </a:r>
            <a:r>
              <a:rPr lang="en-US" sz="800" kern="1200" dirty="0" err="1">
                <a:solidFill>
                  <a:schemeClr val="tx1"/>
                </a:solidFill>
                <a:effectLst/>
                <a:latin typeface="+mn-lt"/>
                <a:ea typeface="+mn-ea"/>
                <a:cs typeface="+mn-cs"/>
              </a:rPr>
              <a:t>Landseadel</a:t>
            </a:r>
            <a:r>
              <a:rPr lang="en-US" sz="800" kern="1200" dirty="0">
                <a:solidFill>
                  <a:schemeClr val="tx1"/>
                </a:solidFill>
                <a:effectLst/>
                <a:latin typeface="+mn-lt"/>
                <a:ea typeface="+mn-ea"/>
                <a:cs typeface="+mn-cs"/>
              </a:rPr>
              <a:t>, chief power electronics engineer, and his team developed a plant model that included relays, IGBTs, inductors, DC-link capacitors, and pulse width modulators (PWMs) as well as a </a:t>
            </a:r>
            <a:r>
              <a:rPr lang="en-US" sz="800" kern="1200" dirty="0" err="1">
                <a:solidFill>
                  <a:schemeClr val="tx1"/>
                </a:solidFill>
                <a:effectLst/>
                <a:latin typeface="+mn-lt"/>
                <a:ea typeface="+mn-ea"/>
                <a:cs typeface="+mn-cs"/>
              </a:rPr>
              <a:t>submodel</a:t>
            </a:r>
            <a:r>
              <a:rPr lang="en-US" sz="800" kern="1200" dirty="0">
                <a:solidFill>
                  <a:schemeClr val="tx1"/>
                </a:solidFill>
                <a:effectLst/>
                <a:latin typeface="+mn-lt"/>
                <a:ea typeface="+mn-ea"/>
                <a:cs typeface="+mn-cs"/>
              </a:rPr>
              <a:t> of the electric grid. </a:t>
            </a:r>
          </a:p>
          <a:p>
            <a:endParaRPr lang="en-US" sz="800" kern="1200" dirty="0">
              <a:solidFill>
                <a:schemeClr val="tx1"/>
              </a:solidFill>
              <a:effectLst/>
              <a:latin typeface="+mn-lt"/>
              <a:ea typeface="+mn-ea"/>
              <a:cs typeface="+mn-cs"/>
            </a:endParaRPr>
          </a:p>
          <a:p>
            <a:r>
              <a:rPr lang="en-US" sz="800" kern="1200" dirty="0">
                <a:solidFill>
                  <a:schemeClr val="tx1"/>
                </a:solidFill>
                <a:effectLst/>
                <a:latin typeface="+mn-lt"/>
                <a:ea typeface="+mn-ea"/>
                <a:cs typeface="+mn-cs"/>
              </a:rPr>
              <a:t>They used Simulink and Control System Toolbox™ to model </a:t>
            </a:r>
            <a:r>
              <a:rPr lang="en-US" sz="800" kern="1200" dirty="0" err="1">
                <a:solidFill>
                  <a:schemeClr val="tx1"/>
                </a:solidFill>
                <a:effectLst/>
                <a:latin typeface="+mn-lt"/>
                <a:ea typeface="+mn-ea"/>
                <a:cs typeface="+mn-cs"/>
              </a:rPr>
              <a:t>PowerStore’s</a:t>
            </a:r>
            <a:r>
              <a:rPr lang="en-US" sz="800" kern="1200" dirty="0">
                <a:solidFill>
                  <a:schemeClr val="tx1"/>
                </a:solidFill>
                <a:effectLst/>
                <a:latin typeface="+mn-lt"/>
                <a:ea typeface="+mn-ea"/>
                <a:cs typeface="+mn-cs"/>
              </a:rPr>
              <a:t> advanced electronic control system, including the anti-islanding control logic. In Stateflow®, they modeled a state machine that manages faults, processes commands from a power monitor, and initiates sequences to charge or discharge batteries. </a:t>
            </a:r>
          </a:p>
          <a:p>
            <a:endParaRPr lang="en-US" sz="800" kern="1200" dirty="0">
              <a:solidFill>
                <a:schemeClr val="tx1"/>
              </a:solidFill>
              <a:effectLst/>
              <a:latin typeface="+mn-lt"/>
              <a:ea typeface="+mn-ea"/>
              <a:cs typeface="+mn-cs"/>
            </a:endParaRPr>
          </a:p>
          <a:p>
            <a:r>
              <a:rPr lang="en-US" sz="800" kern="1200" dirty="0">
                <a:solidFill>
                  <a:schemeClr val="tx1"/>
                </a:solidFill>
                <a:effectLst/>
                <a:latin typeface="+mn-lt"/>
                <a:ea typeface="+mn-ea"/>
                <a:cs typeface="+mn-cs"/>
              </a:rPr>
              <a:t>To debug and verify the control algorithm and its nine proportional-integral (PI) control loops, the team simulated the controller and the plant in Simulink. During these simulations, the team gained insights that influenced the hardware design. For example, they determined optimal inductance values and identified the need for additional relays.</a:t>
            </a:r>
          </a:p>
          <a:p>
            <a:endParaRPr lang="en-US" sz="800" kern="1200" dirty="0">
              <a:solidFill>
                <a:schemeClr val="tx1"/>
              </a:solidFill>
              <a:effectLst/>
              <a:latin typeface="+mn-lt"/>
              <a:ea typeface="+mn-ea"/>
              <a:cs typeface="+mn-cs"/>
            </a:endParaRPr>
          </a:p>
          <a:p>
            <a:r>
              <a:rPr lang="en-US" sz="800" kern="1200" dirty="0">
                <a:solidFill>
                  <a:schemeClr val="tx1"/>
                </a:solidFill>
                <a:effectLst/>
                <a:latin typeface="+mn-lt"/>
                <a:ea typeface="+mn-ea"/>
                <a:cs typeface="+mn-cs"/>
              </a:rPr>
              <a:t>The engineers generated C code from their controller model using Embedded Coder®, compiled the code in Code Composer Studio™ from Texas Instruments, and deployed it to TI’s TMS320F28335 digital signal processor.</a:t>
            </a:r>
          </a:p>
          <a:p>
            <a:endParaRPr lang="en-US" sz="800" kern="1200" dirty="0">
              <a:solidFill>
                <a:schemeClr val="tx1"/>
              </a:solidFill>
              <a:effectLst/>
              <a:latin typeface="+mn-lt"/>
              <a:ea typeface="+mn-ea"/>
              <a:cs typeface="+mn-cs"/>
            </a:endParaRPr>
          </a:p>
          <a:p>
            <a:r>
              <a:rPr lang="en-US" sz="800" kern="1200" dirty="0">
                <a:solidFill>
                  <a:schemeClr val="tx1"/>
                </a:solidFill>
                <a:effectLst/>
                <a:latin typeface="+mn-lt"/>
                <a:ea typeface="+mn-ea"/>
                <a:cs typeface="+mn-cs"/>
              </a:rPr>
              <a:t>After testing and refining the hardware and controller design, Stem began the certification process. During certification testing, the team created Simulink simulations to replicate tests not passed by their initial design. </a:t>
            </a:r>
          </a:p>
          <a:p>
            <a:endParaRPr lang="en-US" sz="800" kern="1200" dirty="0">
              <a:solidFill>
                <a:schemeClr val="tx1"/>
              </a:solidFill>
              <a:effectLst/>
              <a:latin typeface="+mn-lt"/>
              <a:ea typeface="+mn-ea"/>
              <a:cs typeface="+mn-cs"/>
            </a:endParaRPr>
          </a:p>
          <a:p>
            <a:r>
              <a:rPr lang="en-US" sz="800" kern="1200" dirty="0">
                <a:solidFill>
                  <a:schemeClr val="tx1"/>
                </a:solidFill>
                <a:effectLst/>
                <a:latin typeface="+mn-lt"/>
                <a:ea typeface="+mn-ea"/>
                <a:cs typeface="+mn-cs"/>
              </a:rPr>
              <a:t>“We updated the controller model, re-generated code, and passed the tests the following day,” says </a:t>
            </a:r>
            <a:r>
              <a:rPr lang="en-US" sz="800" kern="1200" dirty="0" err="1">
                <a:solidFill>
                  <a:schemeClr val="tx1"/>
                </a:solidFill>
                <a:effectLst/>
                <a:latin typeface="+mn-lt"/>
                <a:ea typeface="+mn-ea"/>
                <a:cs typeface="+mn-cs"/>
              </a:rPr>
              <a:t>Erhart</a:t>
            </a:r>
            <a:r>
              <a:rPr lang="en-US" sz="800" kern="1200" dirty="0">
                <a:solidFill>
                  <a:schemeClr val="tx1"/>
                </a:solidFill>
                <a:effectLst/>
                <a:latin typeface="+mn-lt"/>
                <a:ea typeface="+mn-ea"/>
                <a:cs typeface="+mn-cs"/>
              </a:rPr>
              <a:t>. “That capability got us through certification on our first try and at a pace about 25% faster than normal.”</a:t>
            </a:r>
          </a:p>
          <a:p>
            <a:endParaRPr lang="en-US" sz="800" kern="1200" dirty="0">
              <a:solidFill>
                <a:schemeClr val="tx1"/>
              </a:solidFill>
              <a:effectLst/>
              <a:latin typeface="+mn-lt"/>
              <a:ea typeface="+mn-ea"/>
              <a:cs typeface="+mn-cs"/>
            </a:endParaRPr>
          </a:p>
          <a:p>
            <a:r>
              <a:rPr lang="en-US" sz="800" kern="1200" dirty="0">
                <a:solidFill>
                  <a:schemeClr val="tx1"/>
                </a:solidFill>
                <a:effectLst/>
                <a:latin typeface="+mn-lt"/>
                <a:ea typeface="+mn-ea"/>
                <a:cs typeface="+mn-cs"/>
              </a:rPr>
              <a:t>Stem achieved UL 1741 and IEEE 1547 certifications from TÜV for the </a:t>
            </a:r>
            <a:r>
              <a:rPr lang="en-US" sz="800" kern="1200" dirty="0" err="1">
                <a:solidFill>
                  <a:schemeClr val="tx1"/>
                </a:solidFill>
                <a:effectLst/>
                <a:latin typeface="+mn-lt"/>
                <a:ea typeface="+mn-ea"/>
                <a:cs typeface="+mn-cs"/>
              </a:rPr>
              <a:t>PowerStore</a:t>
            </a:r>
            <a:r>
              <a:rPr lang="en-US" sz="800" kern="1200" dirty="0">
                <a:solidFill>
                  <a:schemeClr val="tx1"/>
                </a:solidFill>
                <a:effectLst/>
                <a:latin typeface="+mn-lt"/>
                <a:ea typeface="+mn-ea"/>
                <a:cs typeface="+mn-cs"/>
              </a:rPr>
              <a:t> system, which is now in production.</a:t>
            </a:r>
            <a:r>
              <a:rPr lang="en-US" sz="800" b="0" i="0" u="none" strike="noStrike" kern="1200" baseline="0" dirty="0">
                <a:solidFill>
                  <a:schemeClr val="tx1"/>
                </a:solidFill>
                <a:latin typeface="+mn-lt"/>
                <a:ea typeface="+mn-ea"/>
                <a:cs typeface="+mn-cs"/>
              </a:rPr>
              <a:t> </a:t>
            </a:r>
            <a:endParaRPr lang="en-US" sz="800" kern="1200" dirty="0">
              <a:solidFill>
                <a:schemeClr val="tx1"/>
              </a:solidFill>
              <a:effectLst/>
              <a:latin typeface="+mn-lt"/>
              <a:ea typeface="+mn-ea"/>
              <a:cs typeface="+mn-cs"/>
            </a:endParaRPr>
          </a:p>
          <a:p>
            <a:endParaRPr lang="en-US" sz="300" dirty="0"/>
          </a:p>
          <a:p>
            <a:r>
              <a:rPr lang="en-US" sz="300" b="1" dirty="0"/>
              <a:t>Results</a:t>
            </a:r>
          </a:p>
          <a:p>
            <a:pPr marL="0" marR="0" indent="0" algn="l" defTabSz="914400" rtl="0" eaLnBrk="1" fontAlgn="auto" latinLnBrk="0" hangingPunct="1">
              <a:lnSpc>
                <a:spcPct val="100000"/>
              </a:lnSpc>
              <a:spcBef>
                <a:spcPts val="0"/>
              </a:spcBef>
              <a:spcAft>
                <a:spcPts val="0"/>
              </a:spcAft>
              <a:buClrTx/>
              <a:buSzTx/>
              <a:buFontTx/>
              <a:buNone/>
              <a:tabLst/>
              <a:defRPr/>
            </a:pPr>
            <a:r>
              <a:rPr lang="en-US" sz="300" dirty="0"/>
              <a:t>■ </a:t>
            </a:r>
            <a:r>
              <a:rPr lang="en-US" sz="800" b="1" kern="1200" dirty="0">
                <a:solidFill>
                  <a:schemeClr val="tx1"/>
                </a:solidFill>
                <a:effectLst/>
                <a:latin typeface="+mn-lt"/>
                <a:ea typeface="+mn-ea"/>
                <a:cs typeface="+mn-cs"/>
              </a:rPr>
              <a:t>Six months of development time saved. </a:t>
            </a:r>
            <a:r>
              <a:rPr lang="en-US" sz="800" kern="1200" dirty="0">
                <a:solidFill>
                  <a:schemeClr val="tx1"/>
                </a:solidFill>
                <a:effectLst/>
                <a:latin typeface="+mn-lt"/>
                <a:ea typeface="+mn-ea"/>
                <a:cs typeface="+mn-cs"/>
              </a:rPr>
              <a:t>“The code we generated with Embedded Coder does just what it is supposed to do,” says </a:t>
            </a:r>
            <a:r>
              <a:rPr lang="en-US" sz="800" kern="1200" dirty="0" err="1">
                <a:solidFill>
                  <a:schemeClr val="tx1"/>
                </a:solidFill>
                <a:effectLst/>
                <a:latin typeface="+mn-lt"/>
                <a:ea typeface="+mn-ea"/>
                <a:cs typeface="+mn-cs"/>
              </a:rPr>
              <a:t>Landseadel</a:t>
            </a:r>
            <a:r>
              <a:rPr lang="en-US" sz="800" kern="1200" dirty="0">
                <a:solidFill>
                  <a:schemeClr val="tx1"/>
                </a:solidFill>
                <a:effectLst/>
                <a:latin typeface="+mn-lt"/>
                <a:ea typeface="+mn-ea"/>
                <a:cs typeface="+mn-cs"/>
              </a:rPr>
              <a:t>. “Writing code with nine PI loops in it by hand and then debugging it on hardware would have added six months or more to the schedule</a:t>
            </a:r>
            <a:r>
              <a:rPr lang="en-US" sz="800" b="0" i="0" u="none" strike="noStrike" kern="1200" baseline="0" dirty="0">
                <a:solidFill>
                  <a:schemeClr val="tx1"/>
                </a:solidFill>
                <a:latin typeface="+mn-lt"/>
                <a:ea typeface="+mn-ea"/>
                <a:cs typeface="+mn-cs"/>
              </a:rPr>
              <a:t>.” </a:t>
            </a:r>
            <a:endParaRPr lang="en-US" sz="300" dirty="0"/>
          </a:p>
          <a:p>
            <a:endParaRPr lang="en-US" sz="300" dirty="0"/>
          </a:p>
          <a:p>
            <a:pPr marL="0" marR="0" indent="0" algn="l" defTabSz="914400" rtl="0" eaLnBrk="1" fontAlgn="auto" latinLnBrk="0" hangingPunct="1">
              <a:lnSpc>
                <a:spcPct val="100000"/>
              </a:lnSpc>
              <a:spcBef>
                <a:spcPts val="0"/>
              </a:spcBef>
              <a:spcAft>
                <a:spcPts val="0"/>
              </a:spcAft>
              <a:buClrTx/>
              <a:buSzTx/>
              <a:buFontTx/>
              <a:buNone/>
              <a:tabLst/>
              <a:defRPr/>
            </a:pPr>
            <a:r>
              <a:rPr lang="en-US" sz="300" dirty="0"/>
              <a:t>■ </a:t>
            </a:r>
            <a:r>
              <a:rPr lang="en-US" sz="800" b="1" kern="1200" dirty="0">
                <a:solidFill>
                  <a:schemeClr val="tx1"/>
                </a:solidFill>
                <a:effectLst/>
                <a:latin typeface="+mn-lt"/>
                <a:ea typeface="+mn-ea"/>
                <a:cs typeface="+mn-cs"/>
              </a:rPr>
              <a:t>Thousands of dollars in board spin costs saved.</a:t>
            </a:r>
            <a:r>
              <a:rPr lang="en-US" sz="800" kern="1200" dirty="0">
                <a:solidFill>
                  <a:schemeClr val="tx1"/>
                </a:solidFill>
                <a:effectLst/>
                <a:latin typeface="+mn-lt"/>
                <a:ea typeface="+mn-ea"/>
                <a:cs typeface="+mn-cs"/>
              </a:rPr>
              <a:t> “Many companies require seven or more board </a:t>
            </a:r>
            <a:r>
              <a:rPr lang="en-US" sz="800" kern="1200" dirty="0" err="1">
                <a:solidFill>
                  <a:schemeClr val="tx1"/>
                </a:solidFill>
                <a:effectLst/>
                <a:latin typeface="+mn-lt"/>
                <a:ea typeface="+mn-ea"/>
                <a:cs typeface="+mn-cs"/>
              </a:rPr>
              <a:t>respins</a:t>
            </a:r>
            <a:r>
              <a:rPr lang="en-US" sz="800" kern="1200" dirty="0">
                <a:solidFill>
                  <a:schemeClr val="tx1"/>
                </a:solidFill>
                <a:effectLst/>
                <a:latin typeface="+mn-lt"/>
                <a:ea typeface="+mn-ea"/>
                <a:cs typeface="+mn-cs"/>
              </a:rPr>
              <a:t>. For our eight-layer board, a single </a:t>
            </a:r>
            <a:r>
              <a:rPr lang="en-US" sz="800" kern="1200" dirty="0" err="1">
                <a:solidFill>
                  <a:schemeClr val="tx1"/>
                </a:solidFill>
                <a:effectLst/>
                <a:latin typeface="+mn-lt"/>
                <a:ea typeface="+mn-ea"/>
                <a:cs typeface="+mn-cs"/>
              </a:rPr>
              <a:t>respin</a:t>
            </a:r>
            <a:r>
              <a:rPr lang="en-US" sz="800" kern="1200" dirty="0">
                <a:solidFill>
                  <a:schemeClr val="tx1"/>
                </a:solidFill>
                <a:effectLst/>
                <a:latin typeface="+mn-lt"/>
                <a:ea typeface="+mn-ea"/>
                <a:cs typeface="+mn-cs"/>
              </a:rPr>
              <a:t> costs about $25,000,” says </a:t>
            </a:r>
            <a:r>
              <a:rPr lang="en-US" sz="800" kern="1200" dirty="0" err="1">
                <a:solidFill>
                  <a:schemeClr val="tx1"/>
                </a:solidFill>
                <a:effectLst/>
                <a:latin typeface="+mn-lt"/>
                <a:ea typeface="+mn-ea"/>
                <a:cs typeface="+mn-cs"/>
              </a:rPr>
              <a:t>Erhart</a:t>
            </a:r>
            <a:r>
              <a:rPr lang="en-US" sz="800" kern="1200" dirty="0">
                <a:solidFill>
                  <a:schemeClr val="tx1"/>
                </a:solidFill>
                <a:effectLst/>
                <a:latin typeface="+mn-lt"/>
                <a:ea typeface="+mn-ea"/>
                <a:cs typeface="+mn-cs"/>
              </a:rPr>
              <a:t>. “With Model-Based Design, we needed just one </a:t>
            </a:r>
            <a:r>
              <a:rPr lang="en-US" sz="800" kern="1200" dirty="0" err="1">
                <a:solidFill>
                  <a:schemeClr val="tx1"/>
                </a:solidFill>
                <a:effectLst/>
                <a:latin typeface="+mn-lt"/>
                <a:ea typeface="+mn-ea"/>
                <a:cs typeface="+mn-cs"/>
              </a:rPr>
              <a:t>respin</a:t>
            </a:r>
            <a:r>
              <a:rPr lang="en-US" sz="800" kern="1200" dirty="0">
                <a:solidFill>
                  <a:schemeClr val="tx1"/>
                </a:solidFill>
                <a:effectLst/>
                <a:latin typeface="+mn-lt"/>
                <a:ea typeface="+mn-ea"/>
                <a:cs typeface="+mn-cs"/>
              </a:rPr>
              <a:t> before production. That saved time and potentially hundreds of thousands of dollars, which for an early-stage company is substantial.”</a:t>
            </a:r>
            <a:endParaRPr lang="en-US" sz="300" dirty="0"/>
          </a:p>
          <a:p>
            <a:endParaRPr lang="en-US" sz="300" dirty="0"/>
          </a:p>
          <a:p>
            <a:pPr marL="0" marR="0" indent="0" algn="l" defTabSz="914400" rtl="0" eaLnBrk="1" fontAlgn="auto" latinLnBrk="0" hangingPunct="1">
              <a:lnSpc>
                <a:spcPct val="100000"/>
              </a:lnSpc>
              <a:spcBef>
                <a:spcPts val="0"/>
              </a:spcBef>
              <a:spcAft>
                <a:spcPts val="0"/>
              </a:spcAft>
              <a:buClrTx/>
              <a:buSzTx/>
              <a:buFontTx/>
              <a:buNone/>
              <a:tabLst/>
              <a:defRPr/>
            </a:pPr>
            <a:r>
              <a:rPr lang="en-US" sz="300" dirty="0"/>
              <a:t>■ </a:t>
            </a:r>
            <a:r>
              <a:rPr lang="en-US" sz="800" b="1" kern="1200" dirty="0">
                <a:solidFill>
                  <a:schemeClr val="tx1"/>
                </a:solidFill>
                <a:effectLst/>
                <a:latin typeface="+mn-lt"/>
                <a:ea typeface="+mn-ea"/>
                <a:cs typeface="+mn-cs"/>
              </a:rPr>
              <a:t>System fully operational days after hardware becomes available.</a:t>
            </a:r>
            <a:r>
              <a:rPr lang="en-US" sz="800" kern="1200" dirty="0">
                <a:solidFill>
                  <a:schemeClr val="tx1"/>
                </a:solidFill>
                <a:effectLst/>
                <a:latin typeface="+mn-lt"/>
                <a:ea typeface="+mn-ea"/>
                <a:cs typeface="+mn-cs"/>
              </a:rPr>
              <a:t> “Model-Based Design enabled us to develop the controller software before we had hardware,” says </a:t>
            </a:r>
            <a:r>
              <a:rPr lang="en-US" sz="800" kern="1200" dirty="0" err="1">
                <a:solidFill>
                  <a:schemeClr val="tx1"/>
                </a:solidFill>
                <a:effectLst/>
                <a:latin typeface="+mn-lt"/>
                <a:ea typeface="+mn-ea"/>
                <a:cs typeface="+mn-cs"/>
              </a:rPr>
              <a:t>Landseadel</a:t>
            </a:r>
            <a:r>
              <a:rPr lang="en-US" sz="800" kern="1200" dirty="0">
                <a:solidFill>
                  <a:schemeClr val="tx1"/>
                </a:solidFill>
                <a:effectLst/>
                <a:latin typeface="+mn-lt"/>
                <a:ea typeface="+mn-ea"/>
                <a:cs typeface="+mn-cs"/>
              </a:rPr>
              <a:t>. “When our first boards came in, all the control algorithms were already in place; five days later we were delivering power with code generated by Embedded Coder.” </a:t>
            </a:r>
          </a:p>
          <a:p>
            <a:endParaRPr lang="en-US" sz="200" b="0" i="1" dirty="0">
              <a:solidFill>
                <a:srgbClr val="154F8F"/>
              </a:solidFill>
            </a:endParaRPr>
          </a:p>
          <a:p>
            <a:r>
              <a:rPr lang="en-US" sz="100" b="0" i="1" dirty="0">
                <a:solidFill>
                  <a:srgbClr val="154F8F"/>
                </a:solidFill>
              </a:rPr>
              <a:t>Learn more about </a:t>
            </a:r>
            <a:r>
              <a:rPr lang="en-US" sz="800" b="0" i="1" u="none" strike="noStrike" kern="1200" baseline="0" dirty="0">
                <a:solidFill>
                  <a:schemeClr val="tx1"/>
                </a:solidFill>
                <a:latin typeface="+mn-lt"/>
                <a:ea typeface="+mn-ea"/>
                <a:cs typeface="+mn-cs"/>
              </a:rPr>
              <a:t>Stem: www.stem.com </a:t>
            </a:r>
          </a:p>
          <a:p>
            <a:endParaRPr lang="en-US" dirty="0"/>
          </a:p>
        </p:txBody>
      </p:sp>
      <p:sp>
        <p:nvSpPr>
          <p:cNvPr id="4" name="Slide Number Placeholder 3"/>
          <p:cNvSpPr>
            <a:spLocks noGrp="1"/>
          </p:cNvSpPr>
          <p:nvPr>
            <p:ph type="sldNum" sz="quarter" idx="10"/>
          </p:nvPr>
        </p:nvSpPr>
        <p:spPr/>
        <p:txBody>
          <a:bodyPr/>
          <a:lstStyle/>
          <a:p>
            <a:fld id="{AD73B8C3-A209-4A55-9261-22C2A02B3159}" type="slidenum">
              <a:rPr lang="en-US" smtClean="0"/>
              <a:pPr/>
              <a:t>19</a:t>
            </a:fld>
            <a:endParaRPr lang="en-US"/>
          </a:p>
        </p:txBody>
      </p:sp>
    </p:spTree>
    <p:extLst>
      <p:ext uri="{BB962C8B-B14F-4D97-AF65-F5344CB8AC3E}">
        <p14:creationId xmlns:p14="http://schemas.microsoft.com/office/powerpoint/2010/main" val="4813951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D73B8C3-A209-4A55-9261-22C2A02B3159}" type="slidenum">
              <a:rPr lang="en-US" smtClean="0"/>
              <a:pPr/>
              <a:t>20</a:t>
            </a:fld>
            <a:endParaRPr lang="en-US"/>
          </a:p>
        </p:txBody>
      </p:sp>
    </p:spTree>
    <p:extLst>
      <p:ext uri="{BB962C8B-B14F-4D97-AF65-F5344CB8AC3E}">
        <p14:creationId xmlns:p14="http://schemas.microsoft.com/office/powerpoint/2010/main" val="30876321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D73B8C3-A209-4A55-9261-22C2A02B3159}" type="slidenum">
              <a:rPr lang="en-US" smtClean="0"/>
              <a:pPr/>
              <a:t>21</a:t>
            </a:fld>
            <a:endParaRPr lang="en-US"/>
          </a:p>
        </p:txBody>
      </p:sp>
    </p:spTree>
    <p:extLst>
      <p:ext uri="{BB962C8B-B14F-4D97-AF65-F5344CB8AC3E}">
        <p14:creationId xmlns:p14="http://schemas.microsoft.com/office/powerpoint/2010/main" val="27278701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Before we jump into our discussion about power electronics, let’s begin with the More Electrification megatrend.  Today, we are seeing mechanical and chemical systems converting to electrical systems.  To understand why this is happening we need to look at two inevitable developments occurring today.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first is an increasing consumption of electricity.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second is increasing emissions of greenhouse gases.</a:t>
            </a:r>
          </a:p>
          <a:p>
            <a:endParaRPr lang="en-US" dirty="0"/>
          </a:p>
        </p:txBody>
      </p:sp>
      <p:sp>
        <p:nvSpPr>
          <p:cNvPr id="4" name="Slide Number Placeholder 3"/>
          <p:cNvSpPr>
            <a:spLocks noGrp="1"/>
          </p:cNvSpPr>
          <p:nvPr>
            <p:ph type="sldNum" sz="quarter" idx="5"/>
          </p:nvPr>
        </p:nvSpPr>
        <p:spPr/>
        <p:txBody>
          <a:bodyPr/>
          <a:lstStyle/>
          <a:p>
            <a:fld id="{AD73B8C3-A209-4A55-9261-22C2A02B3159}" type="slidenum">
              <a:rPr lang="en-US" smtClean="0"/>
              <a:pPr/>
              <a:t>4</a:t>
            </a:fld>
            <a:endParaRPr lang="en-US"/>
          </a:p>
        </p:txBody>
      </p:sp>
    </p:spTree>
    <p:extLst>
      <p:ext uri="{BB962C8B-B14F-4D97-AF65-F5344CB8AC3E}">
        <p14:creationId xmlns:p14="http://schemas.microsoft.com/office/powerpoint/2010/main" val="8753738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Analysts predict increasing demand for electricity across multiple market sectors.  Steady growth in the industrial and commercial sectors is driven by population growth, expansion of automation and manufacturing, growth in information and data systems, and greater use of cooling systems in commercial buildings.  Transportation sees a small amount increasing growth, mainly due to the adoption of electric vehicles.  The fastest growth comes from the residential sector, driven by a growing middle class with more money to spend on appliances and services driven by electricity.</a:t>
            </a:r>
          </a:p>
          <a:p>
            <a:endParaRPr lang="en-US" dirty="0"/>
          </a:p>
        </p:txBody>
      </p:sp>
      <p:sp>
        <p:nvSpPr>
          <p:cNvPr id="4" name="Slide Number Placeholder 3"/>
          <p:cNvSpPr>
            <a:spLocks noGrp="1"/>
          </p:cNvSpPr>
          <p:nvPr>
            <p:ph type="sldNum" sz="quarter" idx="5"/>
          </p:nvPr>
        </p:nvSpPr>
        <p:spPr/>
        <p:txBody>
          <a:bodyPr/>
          <a:lstStyle/>
          <a:p>
            <a:fld id="{AD73B8C3-A209-4A55-9261-22C2A02B3159}" type="slidenum">
              <a:rPr lang="en-US" smtClean="0"/>
              <a:pPr/>
              <a:t>5</a:t>
            </a:fld>
            <a:endParaRPr lang="en-US"/>
          </a:p>
        </p:txBody>
      </p:sp>
    </p:spTree>
    <p:extLst>
      <p:ext uri="{BB962C8B-B14F-4D97-AF65-F5344CB8AC3E}">
        <p14:creationId xmlns:p14="http://schemas.microsoft.com/office/powerpoint/2010/main" val="7093474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increasing growth of greenhouse gas emissions is proven to be the main contributor to rising global average temperatures and the resulting impact in our planet’s climate.  By burning fossil fuels, mainly coal, the electricity generation sector contributes about 25% of all greenhouse gases.  In the category of non-OECD countries, China and India are the 2 largest contributors of CO2.</a:t>
            </a:r>
          </a:p>
          <a:p>
            <a:endParaRPr lang="en-US" dirty="0"/>
          </a:p>
        </p:txBody>
      </p:sp>
      <p:sp>
        <p:nvSpPr>
          <p:cNvPr id="4" name="Slide Number Placeholder 3"/>
          <p:cNvSpPr>
            <a:spLocks noGrp="1"/>
          </p:cNvSpPr>
          <p:nvPr>
            <p:ph type="sldNum" sz="quarter" idx="5"/>
          </p:nvPr>
        </p:nvSpPr>
        <p:spPr/>
        <p:txBody>
          <a:bodyPr/>
          <a:lstStyle/>
          <a:p>
            <a:fld id="{AD73B8C3-A209-4A55-9261-22C2A02B3159}" type="slidenum">
              <a:rPr lang="en-US" smtClean="0"/>
              <a:pPr/>
              <a:t>6</a:t>
            </a:fld>
            <a:endParaRPr lang="en-US"/>
          </a:p>
        </p:txBody>
      </p:sp>
    </p:spTree>
    <p:extLst>
      <p:ext uri="{BB962C8B-B14F-4D97-AF65-F5344CB8AC3E}">
        <p14:creationId xmlns:p14="http://schemas.microsoft.com/office/powerpoint/2010/main" val="28204609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These global trends sound ominous, but governments around the world are addressing these issues through regulation and by encouraging technology investment to take advantage of cleaner and more efficient ways to produce and consume electricity.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[BUILD]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Researchers and industry are finding ways to generate electricity that does not involve burning fossil fuels, thereby reducing the amount of CO2 and other greenhouse gases produced by power plants.  The transportation industries are reducing dependence on fossil fuels, also, reducing another source of greenhouse gas emissions.  A third component involves improving the efficiency of equipment that uses electricity, reducing the need for more generation now and in the future.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Let’s look at each of these market areas</a:t>
            </a:r>
          </a:p>
          <a:p>
            <a:endParaRPr lang="en-US" dirty="0"/>
          </a:p>
        </p:txBody>
      </p:sp>
      <p:sp>
        <p:nvSpPr>
          <p:cNvPr id="4" name="Slide Number Placeholder 3"/>
          <p:cNvSpPr>
            <a:spLocks noGrp="1"/>
          </p:cNvSpPr>
          <p:nvPr>
            <p:ph type="sldNum" sz="quarter" idx="5"/>
          </p:nvPr>
        </p:nvSpPr>
        <p:spPr/>
        <p:txBody>
          <a:bodyPr/>
          <a:lstStyle/>
          <a:p>
            <a:fld id="{AD73B8C3-A209-4A55-9261-22C2A02B3159}" type="slidenum">
              <a:rPr lang="en-US" smtClean="0"/>
              <a:pPr/>
              <a:t>7</a:t>
            </a:fld>
            <a:endParaRPr lang="en-US"/>
          </a:p>
        </p:txBody>
      </p:sp>
    </p:spTree>
    <p:extLst>
      <p:ext uri="{BB962C8B-B14F-4D97-AF65-F5344CB8AC3E}">
        <p14:creationId xmlns:p14="http://schemas.microsoft.com/office/powerpoint/2010/main" val="34880782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Projections indicate that renewable energy will make up almost 50% of the power generation in the future.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[BUILD]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Of this, wind and solar power will provide 2/3’s of renewable energy production, with hydro power and other sources making up the remainder.  </a:t>
            </a:r>
          </a:p>
          <a:p>
            <a:endParaRPr lang="en-US" dirty="0"/>
          </a:p>
        </p:txBody>
      </p:sp>
      <p:sp>
        <p:nvSpPr>
          <p:cNvPr id="4" name="Slide Number Placeholder 3"/>
          <p:cNvSpPr>
            <a:spLocks noGrp="1"/>
          </p:cNvSpPr>
          <p:nvPr>
            <p:ph type="sldNum" sz="quarter" idx="5"/>
          </p:nvPr>
        </p:nvSpPr>
        <p:spPr/>
        <p:txBody>
          <a:bodyPr/>
          <a:lstStyle/>
          <a:p>
            <a:fld id="{AD73B8C3-A209-4A55-9261-22C2A02B3159}" type="slidenum">
              <a:rPr lang="en-US" smtClean="0"/>
              <a:pPr/>
              <a:t>8</a:t>
            </a:fld>
            <a:endParaRPr lang="en-US"/>
          </a:p>
        </p:txBody>
      </p:sp>
    </p:spTree>
    <p:extLst>
      <p:ext uri="{BB962C8B-B14F-4D97-AF65-F5344CB8AC3E}">
        <p14:creationId xmlns:p14="http://schemas.microsoft.com/office/powerpoint/2010/main" val="38004022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Renewable energy does not produce greenhouse gases, but it does presents 2 challenges.  First, it is a variable electricity source, dependent on the wind blowing and sun shining.  The second challenge is that solar and wind farms are usually located away from population centers.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[BUILD]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To compensate for these challenges, the system that connects renewable energy to the power grid will require equipment for energy storage and to provide voltage and frequency support to transmit electricity from remote locations to metropolitan areas.</a:t>
            </a:r>
          </a:p>
          <a:p>
            <a:endParaRPr lang="en-US" dirty="0"/>
          </a:p>
        </p:txBody>
      </p:sp>
      <p:sp>
        <p:nvSpPr>
          <p:cNvPr id="4" name="Slide Number Placeholder 3"/>
          <p:cNvSpPr>
            <a:spLocks noGrp="1"/>
          </p:cNvSpPr>
          <p:nvPr>
            <p:ph type="sldNum" sz="quarter" idx="5"/>
          </p:nvPr>
        </p:nvSpPr>
        <p:spPr/>
        <p:txBody>
          <a:bodyPr/>
          <a:lstStyle/>
          <a:p>
            <a:fld id="{AD73B8C3-A209-4A55-9261-22C2A02B3159}" type="slidenum">
              <a:rPr lang="en-US" smtClean="0"/>
              <a:pPr/>
              <a:t>9</a:t>
            </a:fld>
            <a:endParaRPr lang="en-US"/>
          </a:p>
        </p:txBody>
      </p:sp>
    </p:spTree>
    <p:extLst>
      <p:ext uri="{BB962C8B-B14F-4D97-AF65-F5344CB8AC3E}">
        <p14:creationId xmlns:p14="http://schemas.microsoft.com/office/powerpoint/2010/main" val="20713128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Electric vehicles have the potential to reduce the impact of burning fossil fuels, but adoption is predicted to grow at low rates.  The positive side of electric vehicles is that the electric motor technology is less complex and more reliable than combustion engines.  However, batteries are the limiting technology.  Though battery cost has dropped by 80% in the last 10 years, they still fall short on a power density that does not add a weight penalty to achieve comparable range to a combustion engine-based vehicle.  Another challenge will be the need for a vehicle charging infrastructure to supply electricity comparable to the system that provides fuel for today’s combustion engine vehicles.</a:t>
            </a:r>
          </a:p>
          <a:p>
            <a:endParaRPr lang="en-US" dirty="0"/>
          </a:p>
        </p:txBody>
      </p:sp>
      <p:sp>
        <p:nvSpPr>
          <p:cNvPr id="4" name="Slide Number Placeholder 3"/>
          <p:cNvSpPr>
            <a:spLocks noGrp="1"/>
          </p:cNvSpPr>
          <p:nvPr>
            <p:ph type="sldNum" sz="quarter" idx="5"/>
          </p:nvPr>
        </p:nvSpPr>
        <p:spPr/>
        <p:txBody>
          <a:bodyPr/>
          <a:lstStyle/>
          <a:p>
            <a:fld id="{AD73B8C3-A209-4A55-9261-22C2A02B3159}" type="slidenum">
              <a:rPr lang="en-US" smtClean="0"/>
              <a:pPr/>
              <a:t>10</a:t>
            </a:fld>
            <a:endParaRPr lang="en-US"/>
          </a:p>
        </p:txBody>
      </p:sp>
    </p:spTree>
    <p:extLst>
      <p:ext uri="{BB962C8B-B14F-4D97-AF65-F5344CB8AC3E}">
        <p14:creationId xmlns:p14="http://schemas.microsoft.com/office/powerpoint/2010/main" val="12731532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Aircraft and marine vessels benefit from more electrification, also.  Replacing mechanical systems with electric systems reduces weight, increases fuel efficiency and operating performance, and reduces greenhouse gas emissions.  While fully electric aircraft may be years away, simply replacing one jet fuel driven engine with an electric driven engine can reduce a significant amount of emissions on take-offs, when aircraft burn fuel inefficiently.  </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AD73B8C3-A209-4A55-9261-22C2A02B3159}" type="slidenum">
              <a:rPr lang="en-US" smtClean="0"/>
              <a:pPr/>
              <a:t>11</a:t>
            </a:fld>
            <a:endParaRPr lang="en-US"/>
          </a:p>
        </p:txBody>
      </p:sp>
    </p:spTree>
    <p:extLst>
      <p:ext uri="{BB962C8B-B14F-4D97-AF65-F5344CB8AC3E}">
        <p14:creationId xmlns:p14="http://schemas.microsoft.com/office/powerpoint/2010/main" val="79993448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Background" descr="bluemesh.jpg"/>
          <p:cNvPicPr>
            <a:picLocks noChangeAspect="1"/>
          </p:cNvPicPr>
          <p:nvPr userDrawn="1"/>
        </p:nvPicPr>
        <p:blipFill>
          <a:blip r:embed="rId2" cstate="print"/>
          <a:stretch>
            <a:fillRect/>
          </a:stretch>
        </p:blipFill>
        <p:spPr>
          <a:xfrm>
            <a:off x="-4067" y="1287"/>
            <a:ext cx="12209092" cy="6856713"/>
          </a:xfrm>
          <a:prstGeom prst="rect">
            <a:avLst/>
          </a:prstGeom>
        </p:spPr>
      </p:pic>
      <p:sp>
        <p:nvSpPr>
          <p:cNvPr id="21" name="Title"/>
          <p:cNvSpPr>
            <a:spLocks noGrp="1"/>
          </p:cNvSpPr>
          <p:nvPr>
            <p:ph type="ctrTitle"/>
          </p:nvPr>
        </p:nvSpPr>
        <p:spPr>
          <a:xfrm>
            <a:off x="914400" y="914400"/>
            <a:ext cx="10363200" cy="1828800"/>
          </a:xfrm>
        </p:spPr>
        <p:txBody>
          <a:bodyPr/>
          <a:lstStyle>
            <a:lvl1pPr algn="l">
              <a:defRPr sz="3200">
                <a:solidFill>
                  <a:schemeClr val="tx2"/>
                </a:solidFill>
              </a:defRPr>
            </a:lvl1pPr>
          </a:lstStyle>
          <a:p>
            <a:r>
              <a:rPr lang="en-US"/>
              <a:t>Click to edit Master title style</a:t>
            </a:r>
            <a:endParaRPr lang="en-US" dirty="0"/>
          </a:p>
        </p:txBody>
      </p:sp>
      <p:sp>
        <p:nvSpPr>
          <p:cNvPr id="22" name="Subtitle"/>
          <p:cNvSpPr>
            <a:spLocks noGrp="1"/>
          </p:cNvSpPr>
          <p:nvPr>
            <p:ph type="subTitle" idx="1"/>
          </p:nvPr>
        </p:nvSpPr>
        <p:spPr>
          <a:xfrm>
            <a:off x="914400" y="3203579"/>
            <a:ext cx="10363200" cy="987425"/>
          </a:xfrm>
        </p:spPr>
        <p:txBody>
          <a:bodyPr>
            <a:normAutofit/>
          </a:bodyPr>
          <a:lstStyle>
            <a:lvl1pPr marL="0" indent="0" algn="l">
              <a:buNone/>
              <a:defRPr sz="1604" b="0">
                <a:solidFill>
                  <a:schemeClr val="tx1"/>
                </a:solidFill>
              </a:defRPr>
            </a:lvl1pPr>
            <a:lvl2pPr marL="458340" indent="0" algn="ctr">
              <a:buNone/>
              <a:defRPr>
                <a:solidFill>
                  <a:schemeClr val="tx1">
                    <a:tint val="75000"/>
                  </a:schemeClr>
                </a:solidFill>
              </a:defRPr>
            </a:lvl2pPr>
            <a:lvl3pPr marL="916680" indent="0" algn="ctr">
              <a:buNone/>
              <a:defRPr>
                <a:solidFill>
                  <a:schemeClr val="tx1">
                    <a:tint val="75000"/>
                  </a:schemeClr>
                </a:solidFill>
              </a:defRPr>
            </a:lvl3pPr>
            <a:lvl4pPr marL="1375020" indent="0" algn="ctr">
              <a:buNone/>
              <a:defRPr>
                <a:solidFill>
                  <a:schemeClr val="tx1">
                    <a:tint val="75000"/>
                  </a:schemeClr>
                </a:solidFill>
              </a:defRPr>
            </a:lvl4pPr>
            <a:lvl5pPr marL="1833361" indent="0" algn="ctr">
              <a:buNone/>
              <a:defRPr>
                <a:solidFill>
                  <a:schemeClr val="tx1">
                    <a:tint val="75000"/>
                  </a:schemeClr>
                </a:solidFill>
              </a:defRPr>
            </a:lvl5pPr>
            <a:lvl6pPr marL="2291701" indent="0" algn="ctr">
              <a:buNone/>
              <a:defRPr>
                <a:solidFill>
                  <a:schemeClr val="tx1">
                    <a:tint val="75000"/>
                  </a:schemeClr>
                </a:solidFill>
              </a:defRPr>
            </a:lvl6pPr>
            <a:lvl7pPr marL="2750041" indent="0" algn="ctr">
              <a:buNone/>
              <a:defRPr>
                <a:solidFill>
                  <a:schemeClr val="tx1">
                    <a:tint val="75000"/>
                  </a:schemeClr>
                </a:solidFill>
              </a:defRPr>
            </a:lvl7pPr>
            <a:lvl8pPr marL="3208381" indent="0" algn="ctr">
              <a:buNone/>
              <a:defRPr>
                <a:solidFill>
                  <a:schemeClr val="tx1">
                    <a:tint val="75000"/>
                  </a:schemeClr>
                </a:solidFill>
              </a:defRPr>
            </a:lvl8pPr>
            <a:lvl9pPr marL="3666721" indent="0" algn="ctr">
              <a:buNone/>
              <a:defRPr>
                <a:solidFill>
                  <a:schemeClr val="tx1">
                    <a:tint val="75000"/>
                  </a:schemeClr>
                </a:solidFill>
              </a:defRPr>
            </a:lvl9pPr>
          </a:lstStyle>
          <a:p>
            <a:r>
              <a:rPr lang="en-US"/>
              <a:t>Click to edit Master subtitle style</a:t>
            </a:r>
            <a:endParaRPr lang="en-US" dirty="0"/>
          </a:p>
        </p:txBody>
      </p:sp>
      <p:sp>
        <p:nvSpPr>
          <p:cNvPr id="23" name="Copyright"/>
          <p:cNvSpPr txBox="1"/>
          <p:nvPr userDrawn="1"/>
        </p:nvSpPr>
        <p:spPr>
          <a:xfrm>
            <a:off x="10227052" y="6527632"/>
            <a:ext cx="2438400" cy="246221"/>
          </a:xfrm>
          <a:prstGeom prst="rect">
            <a:avLst/>
          </a:prstGeom>
          <a:noFill/>
        </p:spPr>
        <p:txBody>
          <a:bodyPr wrap="square" rtlCol="0">
            <a:spAutoFit/>
          </a:bodyPr>
          <a:lstStyle/>
          <a:p>
            <a:r>
              <a:rPr lang="en-US" sz="1003" dirty="0">
                <a:solidFill>
                  <a:schemeClr val="bg1"/>
                </a:solidFill>
                <a:latin typeface="Arial" pitchFamily="34" charset="0"/>
                <a:cs typeface="Arial" pitchFamily="34" charset="0"/>
              </a:rPr>
              <a:t>© </a:t>
            </a:r>
            <a:fld id="{43FEC7B2-4A3C-43EA-A52A-F8DED3FD6DAC}" type="datetimeyyyy">
              <a:rPr lang="en-US" sz="1003" smtClean="0">
                <a:solidFill>
                  <a:schemeClr val="bg1"/>
                </a:solidFill>
                <a:latin typeface="Arial" pitchFamily="34" charset="0"/>
                <a:cs typeface="Arial" pitchFamily="34" charset="0"/>
              </a:rPr>
              <a:t>2023</a:t>
            </a:fld>
            <a:r>
              <a:rPr lang="en-US" sz="1003" dirty="0">
                <a:solidFill>
                  <a:schemeClr val="bg1"/>
                </a:solidFill>
                <a:latin typeface="Arial" pitchFamily="34" charset="0"/>
                <a:cs typeface="Arial" pitchFamily="34" charset="0"/>
              </a:rPr>
              <a:t> The MathWorks, Inc.</a:t>
            </a:r>
          </a:p>
        </p:txBody>
      </p:sp>
      <p:cxnSp>
        <p:nvCxnSpPr>
          <p:cNvPr id="26" name="GrayLine"/>
          <p:cNvCxnSpPr/>
          <p:nvPr userDrawn="1"/>
        </p:nvCxnSpPr>
        <p:spPr>
          <a:xfrm>
            <a:off x="-4067" y="4376652"/>
            <a:ext cx="12209092" cy="0"/>
          </a:xfrm>
          <a:prstGeom prst="line">
            <a:avLst/>
          </a:prstGeom>
          <a:ln w="57150">
            <a:solidFill>
              <a:schemeClr val="bg1">
                <a:lumMod val="65000"/>
              </a:schemeClr>
            </a:solidFill>
          </a:ln>
        </p:spPr>
        <p:style>
          <a:lnRef idx="1">
            <a:schemeClr val="dk1"/>
          </a:lnRef>
          <a:fillRef idx="0">
            <a:schemeClr val="dk1"/>
          </a:fillRef>
          <a:effectRef idx="0">
            <a:schemeClr val="dk1"/>
          </a:effectRef>
          <a:fontRef idx="minor">
            <a:schemeClr val="tx1"/>
          </a:fontRef>
        </p:style>
      </p:cxnSp>
      <p:pic>
        <p:nvPicPr>
          <p:cNvPr id="9" name="Logo" descr="09_MW_logo_CMYK_REV.png"/>
          <p:cNvPicPr>
            <a:picLocks noChangeAspect="1"/>
          </p:cNvPicPr>
          <p:nvPr userDrawn="1"/>
        </p:nvPicPr>
        <p:blipFill>
          <a:blip r:embed="rId3" cstate="print"/>
          <a:stretch>
            <a:fillRect/>
          </a:stretch>
        </p:blipFill>
        <p:spPr>
          <a:xfrm>
            <a:off x="10330730" y="141139"/>
            <a:ext cx="1620665" cy="320591"/>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p:cNvSpPr>
            <a:spLocks noGrp="1"/>
          </p:cNvSpPr>
          <p:nvPr>
            <p:ph type="title"/>
          </p:nvPr>
        </p:nvSpPr>
        <p:spPr>
          <a:xfrm>
            <a:off x="609602" y="457200"/>
            <a:ext cx="10769600" cy="990600"/>
          </a:xfrm>
        </p:spPr>
        <p:txBody>
          <a:bodyPr/>
          <a:lstStyle>
            <a:lvl1pPr>
              <a:defRPr sz="2800" baseline="0">
                <a:solidFill>
                  <a:schemeClr val="tx2"/>
                </a:solidFill>
              </a:defRPr>
            </a:lvl1pPr>
          </a:lstStyle>
          <a:p>
            <a:r>
              <a:rPr lang="en-US"/>
              <a:t>Click to edit Master title style</a:t>
            </a:r>
            <a:endParaRPr lang="en-US" dirty="0"/>
          </a:p>
        </p:txBody>
      </p:sp>
      <p:sp>
        <p:nvSpPr>
          <p:cNvPr id="3" name="Content"/>
          <p:cNvSpPr>
            <a:spLocks noGrp="1"/>
          </p:cNvSpPr>
          <p:nvPr>
            <p:ph idx="1"/>
          </p:nvPr>
        </p:nvSpPr>
        <p:spPr>
          <a:xfrm>
            <a:off x="609602" y="1600200"/>
            <a:ext cx="10769600" cy="4648200"/>
          </a:xfrm>
        </p:spPr>
        <p:txBody>
          <a:bodyPr/>
          <a:lstStyle>
            <a:lvl1pPr>
              <a:buSzPct val="75000"/>
              <a:defRPr sz="2400"/>
            </a:lvl1pPr>
            <a:lvl2pPr>
              <a:lnSpc>
                <a:spcPct val="105000"/>
              </a:lnSpc>
              <a:defRPr sz="2000"/>
            </a:lvl2pPr>
            <a:lvl3pPr>
              <a:lnSpc>
                <a:spcPct val="105000"/>
              </a:lnSpc>
              <a:buSzPct val="75000"/>
              <a:defRPr sz="1604"/>
            </a:lvl3pPr>
            <a:lvl4pPr>
              <a:lnSpc>
                <a:spcPct val="105000"/>
              </a:lnSpc>
              <a:defRPr/>
            </a:lvl4pPr>
            <a:lvl5pPr>
              <a:lnSpc>
                <a:spcPct val="105000"/>
              </a:lnSpc>
              <a:defRPr/>
            </a:lvl5pPr>
          </a:lstStyle>
          <a:p>
            <a:pPr lvl="0"/>
            <a:r>
              <a:rPr lang="en-US"/>
              <a:t>Click to edit Master text styles</a:t>
            </a:r>
          </a:p>
          <a:p>
            <a:pPr lvl="1"/>
            <a:r>
              <a:rPr lang="en-US"/>
              <a:t>Second level</a:t>
            </a:r>
          </a:p>
          <a:p>
            <a:pPr lvl="2"/>
            <a:r>
              <a:rPr lang="en-US"/>
              <a:t>Third level</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p:cNvSpPr>
            <a:spLocks noGrp="1"/>
          </p:cNvSpPr>
          <p:nvPr>
            <p:ph type="title"/>
          </p:nvPr>
        </p:nvSpPr>
        <p:spPr>
          <a:xfrm>
            <a:off x="609602" y="457200"/>
            <a:ext cx="10769600" cy="990600"/>
          </a:xfrm>
        </p:spPr>
        <p:txBody>
          <a:bodyPr/>
          <a:lstStyle/>
          <a:p>
            <a:r>
              <a:rPr lang="en-US"/>
              <a:t>Click to edit Master title style</a:t>
            </a:r>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Feature">
    <p:spTree>
      <p:nvGrpSpPr>
        <p:cNvPr id="1" name=""/>
        <p:cNvGrpSpPr/>
        <p:nvPr/>
      </p:nvGrpSpPr>
      <p:grpSpPr>
        <a:xfrm>
          <a:off x="0" y="0"/>
          <a:ext cx="0" cy="0"/>
          <a:chOff x="0" y="0"/>
          <a:chExt cx="0" cy="0"/>
        </a:xfrm>
      </p:grpSpPr>
      <p:sp>
        <p:nvSpPr>
          <p:cNvPr id="10" name="Title"/>
          <p:cNvSpPr>
            <a:spLocks noGrp="1"/>
          </p:cNvSpPr>
          <p:nvPr>
            <p:ph type="title"/>
          </p:nvPr>
        </p:nvSpPr>
        <p:spPr>
          <a:xfrm>
            <a:off x="609600" y="457200"/>
            <a:ext cx="9448800" cy="990600"/>
          </a:xfrm>
        </p:spPr>
        <p:txBody>
          <a:bodyPr anchor="t" anchorCtr="0"/>
          <a:lstStyle>
            <a:lvl1pPr algn="l">
              <a:defRPr sz="2800" b="0" i="0">
                <a:solidFill>
                  <a:schemeClr val="tx2"/>
                </a:solidFill>
              </a:defRPr>
            </a:lvl1pPr>
          </a:lstStyle>
          <a:p>
            <a:r>
              <a:rPr lang="en-US"/>
              <a:t>Click to edit Master title style</a:t>
            </a:r>
            <a:endParaRPr lang="en-US" dirty="0"/>
          </a:p>
        </p:txBody>
      </p:sp>
      <p:sp>
        <p:nvSpPr>
          <p:cNvPr id="11" name="Content"/>
          <p:cNvSpPr>
            <a:spLocks noGrp="1"/>
          </p:cNvSpPr>
          <p:nvPr>
            <p:ph sz="half" idx="10" hasCustomPrompt="1"/>
          </p:nvPr>
        </p:nvSpPr>
        <p:spPr>
          <a:xfrm>
            <a:off x="609601" y="2819400"/>
            <a:ext cx="5080001" cy="3200400"/>
          </a:xfrm>
        </p:spPr>
        <p:txBody>
          <a:bodyPr/>
          <a:lstStyle>
            <a:lvl1pPr>
              <a:buClr>
                <a:srgbClr val="125687"/>
              </a:buClr>
              <a:buSzTx/>
              <a:defRPr sz="1800" baseline="0"/>
            </a:lvl1pPr>
            <a:lvl2pPr>
              <a:defRPr sz="1604"/>
            </a:lvl2pPr>
            <a:lvl3pPr>
              <a:buNone/>
              <a:defRPr sz="1604"/>
            </a:lvl3pPr>
            <a:lvl4pPr>
              <a:defRPr sz="1805"/>
            </a:lvl4pPr>
            <a:lvl5pPr>
              <a:defRPr sz="1805"/>
            </a:lvl5pPr>
            <a:lvl6pPr>
              <a:defRPr sz="1805"/>
            </a:lvl6pPr>
            <a:lvl7pPr>
              <a:defRPr sz="1805"/>
            </a:lvl7pPr>
            <a:lvl8pPr>
              <a:defRPr sz="1805"/>
            </a:lvl8pPr>
            <a:lvl9pPr>
              <a:defRPr sz="1805"/>
            </a:lvl9pPr>
          </a:lstStyle>
          <a:p>
            <a:pPr lvl="0">
              <a:buClr>
                <a:srgbClr val="125687"/>
              </a:buClr>
              <a:buSzTx/>
            </a:pPr>
            <a:r>
              <a:rPr lang="en-US" dirty="0"/>
              <a:t>Click to add b</a:t>
            </a:r>
            <a:r>
              <a:rPr lang="en-US" sz="1805" dirty="0">
                <a:solidFill>
                  <a:prstClr val="black"/>
                </a:solidFill>
              </a:rPr>
              <a:t>rief summary and benefits of feature (ideally three bullets)</a:t>
            </a:r>
          </a:p>
          <a:p>
            <a:pPr lvl="1"/>
            <a:r>
              <a:rPr lang="en-US" dirty="0"/>
              <a:t>Second level</a:t>
            </a:r>
          </a:p>
        </p:txBody>
      </p:sp>
      <p:sp>
        <p:nvSpPr>
          <p:cNvPr id="13" name="Headline"/>
          <p:cNvSpPr>
            <a:spLocks noGrp="1"/>
          </p:cNvSpPr>
          <p:nvPr>
            <p:ph type="body" sz="quarter" idx="11" hasCustomPrompt="1"/>
          </p:nvPr>
        </p:nvSpPr>
        <p:spPr>
          <a:xfrm>
            <a:off x="609601" y="1600200"/>
            <a:ext cx="5080001" cy="838200"/>
          </a:xfrm>
        </p:spPr>
        <p:txBody>
          <a:bodyPr anchor="t"/>
          <a:lstStyle>
            <a:lvl1pPr marL="0" indent="0" algn="l">
              <a:buNone/>
              <a:defRPr sz="2000" b="0" i="0" baseline="0"/>
            </a:lvl1pPr>
          </a:lstStyle>
          <a:p>
            <a:pPr lvl="0"/>
            <a:r>
              <a:rPr lang="en-US" dirty="0"/>
              <a:t>Click to add headline</a:t>
            </a:r>
            <a:r>
              <a:rPr lang="en-US" sz="2005" b="1" dirty="0">
                <a:solidFill>
                  <a:prstClr val="black"/>
                </a:solidFill>
              </a:rPr>
              <a:t> providing value of feature</a:t>
            </a:r>
            <a:endParaRPr lang="en-US" dirty="0"/>
          </a:p>
        </p:txBody>
      </p:sp>
      <p:sp>
        <p:nvSpPr>
          <p:cNvPr id="14" name="ProductName"/>
          <p:cNvSpPr>
            <a:spLocks noGrp="1"/>
          </p:cNvSpPr>
          <p:nvPr>
            <p:ph type="body" sz="half" idx="12" hasCustomPrompt="1"/>
          </p:nvPr>
        </p:nvSpPr>
        <p:spPr>
          <a:xfrm>
            <a:off x="609602" y="6172200"/>
            <a:ext cx="5473700" cy="533400"/>
          </a:xfrm>
        </p:spPr>
        <p:txBody>
          <a:bodyPr anchor="b" anchorCtr="0"/>
          <a:lstStyle>
            <a:lvl1pPr marL="230761" indent="-229170">
              <a:buClrTx/>
              <a:buSzPct val="125000"/>
              <a:buFont typeface="Courier New" pitchFamily="49" charset="0"/>
              <a:buChar char="»"/>
              <a:defRPr sz="1604" b="0">
                <a:latin typeface="Courier New" pitchFamily="49" charset="0"/>
                <a:cs typeface="Courier New" pitchFamily="49" charset="0"/>
              </a:defRPr>
            </a:lvl1pPr>
          </a:lstStyle>
          <a:p>
            <a:pPr lvl="0"/>
            <a:r>
              <a:rPr lang="en-US" dirty="0"/>
              <a:t>Click to add </a:t>
            </a:r>
            <a:r>
              <a:rPr lang="en-US" sz="1604" dirty="0" err="1">
                <a:latin typeface="Courier New" pitchFamily="49" charset="0"/>
                <a:cs typeface="Courier New" pitchFamily="49" charset="0"/>
              </a:rPr>
              <a:t>product_example_name</a:t>
            </a:r>
            <a:r>
              <a:rPr lang="en-US" sz="1604" dirty="0">
                <a:latin typeface="Courier New" pitchFamily="49" charset="0"/>
                <a:cs typeface="Courier New" pitchFamily="49" charset="0"/>
              </a:rPr>
              <a:t>.</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963084" y="1914529"/>
            <a:ext cx="10363200" cy="1362075"/>
          </a:xfrm>
        </p:spPr>
        <p:txBody>
          <a:bodyPr anchor="t"/>
          <a:lstStyle>
            <a:lvl1pPr algn="ctr">
              <a:defRPr sz="3200" b="0" cap="none">
                <a:solidFill>
                  <a:schemeClr val="tx2"/>
                </a:solidFill>
              </a:defRPr>
            </a:lvl1pPr>
          </a:lstStyle>
          <a:p>
            <a:r>
              <a:rPr lang="en-US" dirty="0"/>
              <a:t>Click to edit Section Header Title style</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p:cNvSpPr>
            <a:spLocks noGrp="1"/>
          </p:cNvSpPr>
          <p:nvPr>
            <p:ph type="title"/>
          </p:nvPr>
        </p:nvSpPr>
        <p:spPr>
          <a:xfrm>
            <a:off x="609602" y="457200"/>
            <a:ext cx="10769600" cy="990600"/>
          </a:xfrm>
        </p:spPr>
        <p:txBody>
          <a:bodyPr/>
          <a:lstStyle>
            <a:lvl1pPr>
              <a:defRPr>
                <a:solidFill>
                  <a:schemeClr val="tx2"/>
                </a:solidFill>
              </a:defRPr>
            </a:lvl1pPr>
          </a:lstStyle>
          <a:p>
            <a:r>
              <a:rPr lang="en-US"/>
              <a:t>Click to edit Master title style</a:t>
            </a:r>
            <a:endParaRPr lang="en-US" dirty="0"/>
          </a:p>
        </p:txBody>
      </p:sp>
      <p:sp>
        <p:nvSpPr>
          <p:cNvPr id="3" name="LeftContent"/>
          <p:cNvSpPr>
            <a:spLocks noGrp="1"/>
          </p:cNvSpPr>
          <p:nvPr>
            <p:ph sz="half" idx="1"/>
          </p:nvPr>
        </p:nvSpPr>
        <p:spPr>
          <a:xfrm>
            <a:off x="609602" y="1600200"/>
            <a:ext cx="5181600" cy="4648199"/>
          </a:xfrm>
        </p:spPr>
        <p:txBody>
          <a:bodyPr/>
          <a:lstStyle>
            <a:lvl1pPr>
              <a:defRPr sz="2400"/>
            </a:lvl1pPr>
            <a:lvl2pPr>
              <a:defRPr sz="2000"/>
            </a:lvl2pPr>
            <a:lvl3pPr>
              <a:defRPr sz="1604"/>
            </a:lvl3pPr>
            <a:lvl4pPr>
              <a:defRPr sz="1805"/>
            </a:lvl4pPr>
            <a:lvl5pPr>
              <a:defRPr sz="1805"/>
            </a:lvl5pPr>
            <a:lvl6pPr>
              <a:defRPr sz="1805"/>
            </a:lvl6pPr>
            <a:lvl7pPr>
              <a:defRPr sz="1805"/>
            </a:lvl7pPr>
            <a:lvl8pPr>
              <a:defRPr sz="1805"/>
            </a:lvl8pPr>
            <a:lvl9pPr>
              <a:defRPr sz="1805"/>
            </a:lvl9pPr>
          </a:lstStyle>
          <a:p>
            <a:pPr lvl="0"/>
            <a:r>
              <a:rPr lang="en-US"/>
              <a:t>Click to edit Master text styles</a:t>
            </a:r>
          </a:p>
          <a:p>
            <a:pPr lvl="1"/>
            <a:r>
              <a:rPr lang="en-US"/>
              <a:t>Second level</a:t>
            </a:r>
          </a:p>
          <a:p>
            <a:pPr lvl="2"/>
            <a:r>
              <a:rPr lang="en-US"/>
              <a:t>Third level</a:t>
            </a:r>
          </a:p>
        </p:txBody>
      </p:sp>
      <p:sp>
        <p:nvSpPr>
          <p:cNvPr id="4" name="RightContent"/>
          <p:cNvSpPr>
            <a:spLocks noGrp="1"/>
          </p:cNvSpPr>
          <p:nvPr>
            <p:ph sz="half" idx="2"/>
          </p:nvPr>
        </p:nvSpPr>
        <p:spPr>
          <a:xfrm>
            <a:off x="6197602" y="1600200"/>
            <a:ext cx="5181600" cy="4648199"/>
          </a:xfrm>
        </p:spPr>
        <p:txBody>
          <a:bodyPr/>
          <a:lstStyle>
            <a:lvl1pPr>
              <a:defRPr sz="2400"/>
            </a:lvl1pPr>
            <a:lvl2pPr>
              <a:defRPr sz="2000"/>
            </a:lvl2pPr>
            <a:lvl3pPr>
              <a:defRPr sz="1604"/>
            </a:lvl3pPr>
            <a:lvl4pPr>
              <a:defRPr sz="1805"/>
            </a:lvl4pPr>
            <a:lvl5pPr>
              <a:defRPr sz="1805"/>
            </a:lvl5pPr>
            <a:lvl6pPr>
              <a:defRPr sz="1805"/>
            </a:lvl6pPr>
            <a:lvl7pPr>
              <a:defRPr sz="1805"/>
            </a:lvl7pPr>
            <a:lvl8pPr>
              <a:defRPr sz="1805"/>
            </a:lvl8pPr>
            <a:lvl9pPr>
              <a:defRPr sz="1805"/>
            </a:lvl9pPr>
          </a:lstStyle>
          <a:p>
            <a:pPr lvl="0"/>
            <a:r>
              <a:rPr lang="en-US"/>
              <a:t>Click to edit Master text styles</a:t>
            </a:r>
          </a:p>
          <a:p>
            <a:pPr lvl="1"/>
            <a:r>
              <a:rPr lang="en-US"/>
              <a:t>Second level</a:t>
            </a:r>
          </a:p>
          <a:p>
            <a:pPr lvl="2"/>
            <a:r>
              <a:rPr lang="en-US"/>
              <a:t>Third level</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4" name="Content"/>
          <p:cNvSpPr txBox="1">
            <a:spLocks noChangeArrowheads="1"/>
          </p:cNvSpPr>
          <p:nvPr userDrawn="1"/>
        </p:nvSpPr>
        <p:spPr bwMode="auto">
          <a:xfrm>
            <a:off x="607484" y="1600200"/>
            <a:ext cx="10765536" cy="4648200"/>
          </a:xfrm>
          <a:prstGeom prst="rect">
            <a:avLst/>
          </a:prstGeom>
          <a:noFill/>
          <a:ln w="9525">
            <a:noFill/>
            <a:miter lim="800000"/>
            <a:headEnd/>
            <a:tailEnd/>
          </a:ln>
          <a:effectLst/>
        </p:spPr>
        <p:txBody>
          <a:bodyPr wrap="none"/>
          <a:lstStyle/>
          <a:p>
            <a:pPr marL="342164" lvl="0" indent="-342164">
              <a:buClr>
                <a:schemeClr val="tx2"/>
              </a:buClr>
              <a:buSzPct val="75000"/>
              <a:buFont typeface="Wingdings" pitchFamily="2" charset="2"/>
              <a:buChar char="§"/>
              <a:tabLst>
                <a:tab pos="458340" algn="l"/>
              </a:tabLst>
            </a:pPr>
            <a:r>
              <a:rPr lang="en-US" sz="2400" dirty="0">
                <a:latin typeface="Arial" pitchFamily="34" charset="0"/>
                <a:cs typeface="Arial" pitchFamily="34" charset="0"/>
              </a:rPr>
              <a:t>Edit</a:t>
            </a:r>
            <a:r>
              <a:rPr lang="en-US" sz="2400" baseline="0" dirty="0">
                <a:latin typeface="Arial" pitchFamily="34" charset="0"/>
                <a:cs typeface="Arial" pitchFamily="34" charset="0"/>
              </a:rPr>
              <a:t> in Slide Master view to e</a:t>
            </a:r>
            <a:r>
              <a:rPr lang="en-US" sz="2400" dirty="0">
                <a:latin typeface="Arial" pitchFamily="34" charset="0"/>
                <a:cs typeface="Arial" pitchFamily="34" charset="0"/>
              </a:rPr>
              <a:t>nter agenda items</a:t>
            </a:r>
          </a:p>
          <a:p>
            <a:pPr marL="342164" lvl="0" indent="-342164">
              <a:buClr>
                <a:schemeClr val="tx2"/>
              </a:buClr>
              <a:buSzPct val="75000"/>
              <a:buFont typeface="Wingdings" pitchFamily="2" charset="2"/>
              <a:buChar char="§"/>
              <a:tabLst>
                <a:tab pos="458340" algn="l"/>
              </a:tabLst>
            </a:pPr>
            <a:r>
              <a:rPr lang="en-US" sz="2400" dirty="0">
                <a:latin typeface="Arial" pitchFamily="34" charset="0"/>
                <a:cs typeface="Arial" pitchFamily="34" charset="0"/>
              </a:rPr>
              <a:t>Bullet 2</a:t>
            </a:r>
          </a:p>
          <a:p>
            <a:pPr marL="342164" lvl="0" indent="-342164">
              <a:buClr>
                <a:schemeClr val="tx2"/>
              </a:buClr>
              <a:buSzPct val="75000"/>
              <a:buFont typeface="Wingdings" pitchFamily="2" charset="2"/>
              <a:buChar char="§"/>
              <a:tabLst>
                <a:tab pos="458340" algn="l"/>
              </a:tabLst>
            </a:pPr>
            <a:r>
              <a:rPr lang="en-US" sz="2400" dirty="0">
                <a:latin typeface="Arial" pitchFamily="34" charset="0"/>
                <a:cs typeface="Arial" pitchFamily="34" charset="0"/>
              </a:rPr>
              <a:t>Bullet</a:t>
            </a:r>
            <a:r>
              <a:rPr lang="en-US" sz="2400" baseline="0" dirty="0">
                <a:latin typeface="Arial" pitchFamily="34" charset="0"/>
                <a:cs typeface="Arial" pitchFamily="34" charset="0"/>
              </a:rPr>
              <a:t> 3</a:t>
            </a:r>
          </a:p>
          <a:p>
            <a:pPr marL="342164" lvl="0" indent="-342164">
              <a:buClr>
                <a:schemeClr val="tx2"/>
              </a:buClr>
              <a:buSzPct val="75000"/>
              <a:buFont typeface="Wingdings" pitchFamily="2" charset="2"/>
              <a:buChar char="§"/>
              <a:tabLst>
                <a:tab pos="458340" algn="l"/>
              </a:tabLst>
            </a:pPr>
            <a:r>
              <a:rPr lang="en-US" sz="2400" baseline="0" dirty="0">
                <a:latin typeface="Arial" pitchFamily="34" charset="0"/>
                <a:cs typeface="Arial" pitchFamily="34" charset="0"/>
              </a:rPr>
              <a:t>Bullet 4</a:t>
            </a:r>
          </a:p>
          <a:p>
            <a:pPr marL="342164" lvl="0" indent="-342164">
              <a:buClr>
                <a:schemeClr val="tx2"/>
              </a:buClr>
              <a:buSzPct val="75000"/>
              <a:buFont typeface="Wingdings" pitchFamily="2" charset="2"/>
              <a:buChar char="§"/>
              <a:tabLst>
                <a:tab pos="458340" algn="l"/>
              </a:tabLst>
            </a:pPr>
            <a:endParaRPr lang="en-US" sz="2400" dirty="0">
              <a:latin typeface="Arial" pitchFamily="34" charset="0"/>
              <a:cs typeface="Arial" pitchFamily="34" charset="0"/>
            </a:endParaRPr>
          </a:p>
        </p:txBody>
      </p:sp>
      <p:sp>
        <p:nvSpPr>
          <p:cNvPr id="5" name="Title"/>
          <p:cNvSpPr txBox="1">
            <a:spLocks noChangeArrowheads="1"/>
          </p:cNvSpPr>
          <p:nvPr userDrawn="1"/>
        </p:nvSpPr>
        <p:spPr bwMode="auto">
          <a:xfrm>
            <a:off x="607484" y="464695"/>
            <a:ext cx="10765536" cy="1143000"/>
          </a:xfrm>
          <a:prstGeom prst="rect">
            <a:avLst/>
          </a:prstGeom>
          <a:noFill/>
          <a:ln w="9525">
            <a:noFill/>
            <a:miter lim="800000"/>
            <a:headEnd/>
            <a:tailEnd/>
          </a:ln>
          <a:effectLst/>
        </p:spPr>
        <p:txBody>
          <a:bodyPr wrap="none"/>
          <a:lstStyle/>
          <a:p>
            <a:pPr marL="0" marR="0" indent="0" algn="l" defTabSz="916680" rtl="0" eaLnBrk="1" fontAlgn="auto" latinLnBrk="0" hangingPunct="1">
              <a:lnSpc>
                <a:spcPct val="100000"/>
              </a:lnSpc>
              <a:spcBef>
                <a:spcPts val="0"/>
              </a:spcBef>
              <a:spcAft>
                <a:spcPts val="0"/>
              </a:spcAft>
              <a:buClrTx/>
              <a:buSzTx/>
              <a:buFontTx/>
              <a:buNone/>
              <a:tabLst/>
              <a:defRPr/>
            </a:pPr>
            <a:r>
              <a:rPr lang="en-US" sz="2800" b="0" dirty="0">
                <a:solidFill>
                  <a:schemeClr val="tx2"/>
                </a:solidFill>
                <a:latin typeface="Arial" pitchFamily="34" charset="0"/>
                <a:cs typeface="Arial" pitchFamily="34" charset="0"/>
              </a:rPr>
              <a:t>Edit in Slide</a:t>
            </a:r>
            <a:r>
              <a:rPr lang="en-US" sz="2800" b="0" baseline="0" dirty="0">
                <a:solidFill>
                  <a:schemeClr val="tx2"/>
                </a:solidFill>
                <a:latin typeface="Arial" pitchFamily="34" charset="0"/>
                <a:cs typeface="Arial" pitchFamily="34" charset="0"/>
              </a:rPr>
              <a:t> Master view to e</a:t>
            </a:r>
            <a:r>
              <a:rPr lang="en-US" sz="2800" b="0" dirty="0">
                <a:solidFill>
                  <a:schemeClr val="tx2"/>
                </a:solidFill>
                <a:latin typeface="Arial" pitchFamily="34" charset="0"/>
                <a:cs typeface="Arial" pitchFamily="34" charset="0"/>
              </a:rPr>
              <a:t>nter agenda</a:t>
            </a:r>
            <a:r>
              <a:rPr lang="en-US" sz="2800" b="0" baseline="0" dirty="0">
                <a:solidFill>
                  <a:schemeClr val="tx2"/>
                </a:solidFill>
                <a:latin typeface="Arial" pitchFamily="34" charset="0"/>
                <a:cs typeface="Arial" pitchFamily="34" charset="0"/>
              </a:rPr>
              <a:t> title</a:t>
            </a:r>
            <a:endParaRPr lang="en-US" sz="2800" b="0" dirty="0">
              <a:solidFill>
                <a:schemeClr val="tx2"/>
              </a:solidFill>
              <a:latin typeface="Arial" pitchFamily="34" charset="0"/>
              <a:cs typeface="Arial" pitchFamily="34" charset="0"/>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cNvSpPr>
            <a:spLocks noGrp="1"/>
          </p:cNvSpPr>
          <p:nvPr>
            <p:ph type="title"/>
          </p:nvPr>
        </p:nvSpPr>
        <p:spPr>
          <a:xfrm>
            <a:off x="609602" y="457200"/>
            <a:ext cx="10769600" cy="990600"/>
          </a:xfrm>
          <a:prstGeom prst="rect">
            <a:avLst/>
          </a:prstGeom>
        </p:spPr>
        <p:txBody>
          <a:bodyPr vert="horz" lIns="91440" tIns="45720" rIns="91440" bIns="45720" rtlCol="0" anchor="t" anchorCtr="0">
            <a:noAutofit/>
          </a:bodyPr>
          <a:lstStyle/>
          <a:p>
            <a:r>
              <a:rPr lang="en-US"/>
              <a:t>Click to edit Master title style</a:t>
            </a:r>
            <a:endParaRPr lang="en-US" dirty="0"/>
          </a:p>
        </p:txBody>
      </p:sp>
      <p:sp>
        <p:nvSpPr>
          <p:cNvPr id="3" name="Content"/>
          <p:cNvSpPr>
            <a:spLocks noGrp="1"/>
          </p:cNvSpPr>
          <p:nvPr>
            <p:ph type="body" idx="1"/>
          </p:nvPr>
        </p:nvSpPr>
        <p:spPr>
          <a:xfrm>
            <a:off x="609602" y="1600200"/>
            <a:ext cx="10769600" cy="4648200"/>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p:txBody>
      </p:sp>
      <p:sp>
        <p:nvSpPr>
          <p:cNvPr id="8" name="SlideNumber"/>
          <p:cNvSpPr/>
          <p:nvPr/>
        </p:nvSpPr>
        <p:spPr>
          <a:xfrm>
            <a:off x="11582400" y="6484954"/>
            <a:ext cx="609600" cy="381001"/>
          </a:xfrm>
          <a:prstGeom prst="rect">
            <a:avLst/>
          </a:prstGeom>
          <a:noFill/>
          <a:ln w="12700">
            <a:noFill/>
          </a:ln>
        </p:spPr>
        <p:txBody>
          <a:bodyPr wrap="square" anchor="ctr">
            <a:noAutofit/>
          </a:bodyPr>
          <a:lstStyle/>
          <a:p>
            <a:pPr algn="ctr"/>
            <a:fld id="{47FBD1EF-0801-4063-B668-C71608ACC70F}" type="slidenum">
              <a:rPr kumimoji="0" lang="en-US" sz="1203" b="1" i="0" u="none" strike="noStrike" kern="1200" cap="none" spc="0" normalizeH="0" baseline="0" noProof="0" smtClean="0">
                <a:ln>
                  <a:noFill/>
                </a:ln>
                <a:solidFill>
                  <a:schemeClr val="tx2"/>
                </a:solidFill>
                <a:effectLst/>
                <a:uLnTx/>
                <a:uFillTx/>
                <a:latin typeface="Arial" pitchFamily="34" charset="0"/>
                <a:ea typeface="+mn-ea"/>
                <a:cs typeface="Arial" pitchFamily="34" charset="0"/>
              </a:rPr>
              <a:pPr algn="ctr"/>
              <a:t>‹#›</a:t>
            </a:fld>
            <a:endParaRPr lang="en-US" sz="1203" b="1" dirty="0">
              <a:solidFill>
                <a:schemeClr val="tx2"/>
              </a:solidFill>
            </a:endParaRPr>
          </a:p>
        </p:txBody>
      </p:sp>
      <p:pic>
        <p:nvPicPr>
          <p:cNvPr id="12" name="Logo" descr="logo647.png"/>
          <p:cNvPicPr>
            <a:picLocks noChangeAspect="1"/>
          </p:cNvPicPr>
          <p:nvPr/>
        </p:nvPicPr>
        <p:blipFill>
          <a:blip r:embed="rId10" cstate="print"/>
          <a:stretch>
            <a:fillRect/>
          </a:stretch>
        </p:blipFill>
        <p:spPr>
          <a:xfrm>
            <a:off x="10679339" y="23675"/>
            <a:ext cx="1327516" cy="360269"/>
          </a:xfrm>
          <a:prstGeom prst="rect">
            <a:avLst/>
          </a:prstGeom>
          <a:noFill/>
          <a:ln>
            <a:noFill/>
          </a:ln>
        </p:spPr>
      </p:pic>
      <p:cxnSp>
        <p:nvCxnSpPr>
          <p:cNvPr id="13" name="Line"/>
          <p:cNvCxnSpPr/>
          <p:nvPr/>
        </p:nvCxnSpPr>
        <p:spPr>
          <a:xfrm rot="10800000" flipV="1">
            <a:off x="229170" y="176521"/>
            <a:ext cx="10297392" cy="211602"/>
          </a:xfrm>
          <a:prstGeom prst="bentConnector3">
            <a:avLst>
              <a:gd name="adj1" fmla="val 100013"/>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62" r:id="rId3"/>
    <p:sldLayoutId id="2147483659" r:id="rId4"/>
    <p:sldLayoutId id="2147483663" r:id="rId5"/>
    <p:sldLayoutId id="2147483651" r:id="rId6"/>
    <p:sldLayoutId id="2147483652" r:id="rId7"/>
    <p:sldLayoutId id="2147483664" r:id="rId8"/>
  </p:sldLayoutIdLst>
  <p:hf hdr="0" ftr="0" dt="0"/>
  <p:txStyles>
    <p:titleStyle>
      <a:lvl1pPr algn="l" defTabSz="916680" rtl="0" eaLnBrk="1" latinLnBrk="0" hangingPunct="1">
        <a:spcBef>
          <a:spcPct val="0"/>
        </a:spcBef>
        <a:buNone/>
        <a:defRPr sz="2800" b="0" kern="1200">
          <a:solidFill>
            <a:schemeClr val="tx2"/>
          </a:solidFill>
          <a:latin typeface="Arial" pitchFamily="34" charset="0"/>
          <a:ea typeface="+mj-ea"/>
          <a:cs typeface="Arial" pitchFamily="34" charset="0"/>
        </a:defRPr>
      </a:lvl1pPr>
    </p:titleStyle>
    <p:bodyStyle>
      <a:lvl1pPr marL="343755" indent="-343755" algn="l" defTabSz="91668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4802" indent="-286462" algn="l" defTabSz="916680" rtl="0" eaLnBrk="1" latinLnBrk="0" hangingPunct="1">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5850" indent="-229170" algn="l" defTabSz="916680" rtl="0" eaLnBrk="1" latinLnBrk="0" hangingPunct="1">
        <a:spcBef>
          <a:spcPct val="20000"/>
        </a:spcBef>
        <a:buClr>
          <a:schemeClr val="tx2"/>
        </a:buClr>
        <a:buSzPct val="75000"/>
        <a:buFont typeface="Wingdings" pitchFamily="2" charset="2"/>
        <a:buChar char="§"/>
        <a:defRPr sz="1604" kern="1200">
          <a:solidFill>
            <a:schemeClr val="tx1"/>
          </a:solidFill>
          <a:latin typeface="Arial" pitchFamily="34" charset="0"/>
          <a:ea typeface="+mn-ea"/>
          <a:cs typeface="Arial" pitchFamily="34" charset="0"/>
        </a:defRPr>
      </a:lvl3pPr>
      <a:lvl4pPr marL="1604190" indent="-229170" algn="l" defTabSz="916680" rtl="0" eaLnBrk="1" latinLnBrk="0" hangingPunct="1">
        <a:spcBef>
          <a:spcPct val="20000"/>
        </a:spcBef>
        <a:buFont typeface="Arial" pitchFamily="34" charset="0"/>
        <a:buNone/>
        <a:defRPr sz="1604" kern="1200">
          <a:solidFill>
            <a:schemeClr val="tx1"/>
          </a:solidFill>
          <a:latin typeface="Arial" pitchFamily="34" charset="0"/>
          <a:ea typeface="+mn-ea"/>
          <a:cs typeface="Arial" pitchFamily="34" charset="0"/>
        </a:defRPr>
      </a:lvl4pPr>
      <a:lvl5pPr marL="2062531" indent="-229170" algn="l" defTabSz="916680" rtl="0" eaLnBrk="1" latinLnBrk="0" hangingPunct="1">
        <a:spcBef>
          <a:spcPct val="20000"/>
        </a:spcBef>
        <a:buClr>
          <a:schemeClr val="tx2"/>
        </a:buClr>
        <a:buFont typeface="Arial" pitchFamily="34" charset="0"/>
        <a:buChar char="»"/>
        <a:defRPr sz="1404" kern="1200">
          <a:solidFill>
            <a:schemeClr val="tx1"/>
          </a:solidFill>
          <a:latin typeface="Arial" pitchFamily="34" charset="0"/>
          <a:ea typeface="+mn-ea"/>
          <a:cs typeface="Arial" pitchFamily="34" charset="0"/>
        </a:defRPr>
      </a:lvl5pPr>
      <a:lvl6pPr marL="252087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6pPr>
      <a:lvl7pPr marL="297921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7pPr>
      <a:lvl8pPr marL="343755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8pPr>
      <a:lvl9pPr marL="389589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9pPr>
    </p:bodyStyle>
    <p:otherStyle>
      <a:defPPr>
        <a:defRPr lang="en-US"/>
      </a:defPPr>
      <a:lvl1pPr marL="0" algn="l" defTabSz="916680" rtl="0" eaLnBrk="1" latinLnBrk="0" hangingPunct="1">
        <a:defRPr sz="1805" kern="1200">
          <a:solidFill>
            <a:schemeClr val="tx1"/>
          </a:solidFill>
          <a:latin typeface="+mn-lt"/>
          <a:ea typeface="+mn-ea"/>
          <a:cs typeface="+mn-cs"/>
        </a:defRPr>
      </a:lvl1pPr>
      <a:lvl2pPr marL="458340" algn="l" defTabSz="916680" rtl="0" eaLnBrk="1" latinLnBrk="0" hangingPunct="1">
        <a:defRPr sz="1805" kern="1200">
          <a:solidFill>
            <a:schemeClr val="tx1"/>
          </a:solidFill>
          <a:latin typeface="+mn-lt"/>
          <a:ea typeface="+mn-ea"/>
          <a:cs typeface="+mn-cs"/>
        </a:defRPr>
      </a:lvl2pPr>
      <a:lvl3pPr marL="916680" algn="l" defTabSz="916680" rtl="0" eaLnBrk="1" latinLnBrk="0" hangingPunct="1">
        <a:defRPr sz="1805" kern="1200">
          <a:solidFill>
            <a:schemeClr val="tx1"/>
          </a:solidFill>
          <a:latin typeface="+mn-lt"/>
          <a:ea typeface="+mn-ea"/>
          <a:cs typeface="+mn-cs"/>
        </a:defRPr>
      </a:lvl3pPr>
      <a:lvl4pPr marL="1375020" algn="l" defTabSz="916680" rtl="0" eaLnBrk="1" latinLnBrk="0" hangingPunct="1">
        <a:defRPr sz="1805" kern="1200">
          <a:solidFill>
            <a:schemeClr val="tx1"/>
          </a:solidFill>
          <a:latin typeface="+mn-lt"/>
          <a:ea typeface="+mn-ea"/>
          <a:cs typeface="+mn-cs"/>
        </a:defRPr>
      </a:lvl4pPr>
      <a:lvl5pPr marL="1833361" algn="l" defTabSz="916680" rtl="0" eaLnBrk="1" latinLnBrk="0" hangingPunct="1">
        <a:defRPr sz="1805" kern="1200">
          <a:solidFill>
            <a:schemeClr val="tx1"/>
          </a:solidFill>
          <a:latin typeface="+mn-lt"/>
          <a:ea typeface="+mn-ea"/>
          <a:cs typeface="+mn-cs"/>
        </a:defRPr>
      </a:lvl5pPr>
      <a:lvl6pPr marL="2291701" algn="l" defTabSz="916680" rtl="0" eaLnBrk="1" latinLnBrk="0" hangingPunct="1">
        <a:defRPr sz="1805" kern="1200">
          <a:solidFill>
            <a:schemeClr val="tx1"/>
          </a:solidFill>
          <a:latin typeface="+mn-lt"/>
          <a:ea typeface="+mn-ea"/>
          <a:cs typeface="+mn-cs"/>
        </a:defRPr>
      </a:lvl6pPr>
      <a:lvl7pPr marL="2750041" algn="l" defTabSz="916680" rtl="0" eaLnBrk="1" latinLnBrk="0" hangingPunct="1">
        <a:defRPr sz="1805" kern="1200">
          <a:solidFill>
            <a:schemeClr val="tx1"/>
          </a:solidFill>
          <a:latin typeface="+mn-lt"/>
          <a:ea typeface="+mn-ea"/>
          <a:cs typeface="+mn-cs"/>
        </a:defRPr>
      </a:lvl7pPr>
      <a:lvl8pPr marL="3208381" algn="l" defTabSz="916680" rtl="0" eaLnBrk="1" latinLnBrk="0" hangingPunct="1">
        <a:defRPr sz="1805" kern="1200">
          <a:solidFill>
            <a:schemeClr val="tx1"/>
          </a:solidFill>
          <a:latin typeface="+mn-lt"/>
          <a:ea typeface="+mn-ea"/>
          <a:cs typeface="+mn-cs"/>
        </a:defRPr>
      </a:lvl8pPr>
      <a:lvl9pPr marL="3666721" algn="l" defTabSz="916680" rtl="0" eaLnBrk="1" latinLnBrk="0" hangingPunct="1">
        <a:defRPr sz="180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17.jpeg"/></Relationships>
</file>

<file path=ppt/slides/_rels/slide1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8" Type="http://schemas.openxmlformats.org/officeDocument/2006/relationships/image" Target="../media/image25.jpeg"/><Relationship Id="rId3" Type="http://schemas.openxmlformats.org/officeDocument/2006/relationships/image" Target="../media/image20.png"/><Relationship Id="rId7" Type="http://schemas.openxmlformats.org/officeDocument/2006/relationships/image" Target="../media/image24.jpe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23.jpeg"/><Relationship Id="rId5" Type="http://schemas.openxmlformats.org/officeDocument/2006/relationships/image" Target="../media/image22.jpeg"/><Relationship Id="rId4" Type="http://schemas.openxmlformats.org/officeDocument/2006/relationships/image" Target="../media/image21.jpeg"/><Relationship Id="rId9" Type="http://schemas.openxmlformats.org/officeDocument/2006/relationships/image" Target="../media/image26.jpeg"/></Relationships>
</file>

<file path=ppt/slides/_rels/slide13.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30.png"/><Relationship Id="rId11" Type="http://schemas.openxmlformats.org/officeDocument/2006/relationships/image" Target="../media/image35.png"/><Relationship Id="rId5" Type="http://schemas.openxmlformats.org/officeDocument/2006/relationships/image" Target="../media/image29.jpeg"/><Relationship Id="rId10" Type="http://schemas.openxmlformats.org/officeDocument/2006/relationships/image" Target="../media/image34.jpeg"/><Relationship Id="rId4" Type="http://schemas.openxmlformats.org/officeDocument/2006/relationships/image" Target="../media/image28.png"/><Relationship Id="rId9" Type="http://schemas.openxmlformats.org/officeDocument/2006/relationships/image" Target="../media/image33.jpeg"/></Relationships>
</file>

<file path=ppt/slides/_rels/slide1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image" Target="../media/image37.jpeg"/><Relationship Id="rId4" Type="http://schemas.openxmlformats.org/officeDocument/2006/relationships/image" Target="../media/image36.jpe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jpeg"/><Relationship Id="rId7" Type="http://schemas.openxmlformats.org/officeDocument/2006/relationships/image" Target="../media/image45.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 Id="rId9" Type="http://schemas.openxmlformats.org/officeDocument/2006/relationships/image" Target="../media/image47.svg"/></Relationships>
</file>

<file path=ppt/slides/_rels/slide2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hyperlink" Target="https://matlabacademy.mathworks.com/"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microsoft.com/office/2018/10/relationships/comments" Target="../comments/modernComment_128_AA7B1F6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hyperlink" Target="https://www.eia.gov/outlooks/ieo/pdf/ieo2019.pdf" TargetMode="External"/></Relationships>
</file>

<file path=ppt/slides/_rels/slide6.xml.rels><?xml version="1.0" encoding="UTF-8" standalone="yes"?>
<Relationships xmlns="http://schemas.openxmlformats.org/package/2006/relationships"><Relationship Id="rId3" Type="http://schemas.openxmlformats.org/officeDocument/2006/relationships/hyperlink" Target="https://www.eia.gov/outlooks/ieo/pdf/ieo2019.pdf" TargetMode="External"/><Relationship Id="rId7" Type="http://schemas.openxmlformats.org/officeDocument/2006/relationships/hyperlink" Target="https://www.epa.gov/ghgemissions/global-greenhouse-gas-emissions-data#Sector" TargetMode="External"/><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10.png"/><Relationship Id="rId5" Type="http://schemas.openxmlformats.org/officeDocument/2006/relationships/hyperlink" Target="http://www.oecd.org/" TargetMode="Externa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hyperlink" Target="https://www.eia.gov/outlooks/ieo/pdf/ieo2019.pdf"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15.jpeg"/><Relationship Id="rId5" Type="http://schemas.openxmlformats.org/officeDocument/2006/relationships/image" Target="../media/image14.jpeg"/><Relationship Id="rId4" Type="http://schemas.openxmlformats.org/officeDocument/2006/relationships/image" Target="../media/image13.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4400" dirty="0">
                <a:highlight>
                  <a:srgbClr val="FFFF00"/>
                </a:highlight>
              </a:rPr>
              <a:t>University</a:t>
            </a:r>
            <a:r>
              <a:rPr lang="en-US" sz="4400" dirty="0"/>
              <a:t> and MathWorks Present:</a:t>
            </a:r>
            <a:br>
              <a:rPr lang="en-US" sz="4400" dirty="0"/>
            </a:br>
            <a:br>
              <a:rPr lang="en-US" sz="4400" dirty="0"/>
            </a:br>
            <a:r>
              <a:rPr lang="en-US" sz="4400" dirty="0"/>
              <a:t>Power Electronics Onramp</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915400" y="1066800"/>
            <a:ext cx="2742760" cy="2372487"/>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92344" y="3203579"/>
            <a:ext cx="2646690" cy="2646690"/>
          </a:xfrm>
          <a:prstGeom prst="rect">
            <a:avLst/>
          </a:prstGeom>
        </p:spPr>
      </p:pic>
    </p:spTree>
    <p:extLst>
      <p:ext uri="{BB962C8B-B14F-4D97-AF65-F5344CB8AC3E}">
        <p14:creationId xmlns:p14="http://schemas.microsoft.com/office/powerpoint/2010/main" val="21626933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5AC531-B10C-44AD-B10F-C4E241B10E57}"/>
              </a:ext>
            </a:extLst>
          </p:cNvPr>
          <p:cNvSpPr>
            <a:spLocks noGrp="1"/>
          </p:cNvSpPr>
          <p:nvPr>
            <p:ph type="title"/>
          </p:nvPr>
        </p:nvSpPr>
        <p:spPr/>
        <p:txBody>
          <a:bodyPr/>
          <a:lstStyle/>
          <a:p>
            <a:r>
              <a:rPr lang="en-US" dirty="0"/>
              <a:t>Electric Vehicles – Introducing  Power Distribution Challenges </a:t>
            </a:r>
          </a:p>
        </p:txBody>
      </p:sp>
      <p:sp>
        <p:nvSpPr>
          <p:cNvPr id="20" name="Content Placeholder 4">
            <a:extLst>
              <a:ext uri="{FF2B5EF4-FFF2-40B4-BE49-F238E27FC236}">
                <a16:creationId xmlns:a16="http://schemas.microsoft.com/office/drawing/2014/main" id="{563461FF-11D8-49E7-9428-C4BDC7D1FA30}"/>
              </a:ext>
            </a:extLst>
          </p:cNvPr>
          <p:cNvSpPr>
            <a:spLocks noGrp="1"/>
          </p:cNvSpPr>
          <p:nvPr>
            <p:ph idx="4294967295"/>
          </p:nvPr>
        </p:nvSpPr>
        <p:spPr>
          <a:xfrm>
            <a:off x="843312" y="4953000"/>
            <a:ext cx="3792538" cy="1266825"/>
          </a:xfrm>
        </p:spPr>
        <p:txBody>
          <a:bodyPr/>
          <a:lstStyle/>
          <a:p>
            <a:pPr marL="0" indent="0">
              <a:buNone/>
            </a:pPr>
            <a:r>
              <a:rPr lang="en-US" sz="2000" dirty="0">
                <a:latin typeface="Calibri" panose="020F0502020204030204" pitchFamily="34" charset="0"/>
                <a:cs typeface="Calibri" panose="020F0502020204030204" pitchFamily="34" charset="0"/>
              </a:rPr>
              <a:t>Proliferation of electric vehicles and the need to charge them will impact the electric power grid</a:t>
            </a:r>
          </a:p>
        </p:txBody>
      </p:sp>
      <p:pic>
        <p:nvPicPr>
          <p:cNvPr id="10248" name="Picture 8" descr="Image result for large scale electric vehicle charging stations">
            <a:extLst>
              <a:ext uri="{FF2B5EF4-FFF2-40B4-BE49-F238E27FC236}">
                <a16:creationId xmlns:a16="http://schemas.microsoft.com/office/drawing/2014/main" id="{F6B7E2BC-FCA7-4D6C-9A9B-63AD0E551C8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5287"/>
          <a:stretch/>
        </p:blipFill>
        <p:spPr bwMode="auto">
          <a:xfrm>
            <a:off x="5562600" y="2019298"/>
            <a:ext cx="5981700" cy="3800475"/>
          </a:xfrm>
          <a:prstGeom prst="rect">
            <a:avLst/>
          </a:prstGeom>
          <a:noFill/>
          <a:extLst>
            <a:ext uri="{909E8E84-426E-40DD-AFC4-6F175D3DCCD1}">
              <a14:hiddenFill xmlns:a14="http://schemas.microsoft.com/office/drawing/2010/main">
                <a:solidFill>
                  <a:srgbClr val="FFFFFF"/>
                </a:solidFill>
              </a14:hiddenFill>
            </a:ext>
          </a:extLst>
        </p:spPr>
      </p:pic>
      <p:pic>
        <p:nvPicPr>
          <p:cNvPr id="10250" name="Picture 10" descr="Related image">
            <a:extLst>
              <a:ext uri="{FF2B5EF4-FFF2-40B4-BE49-F238E27FC236}">
                <a16:creationId xmlns:a16="http://schemas.microsoft.com/office/drawing/2014/main" id="{607683CA-79EB-4CD4-9676-A9D1DF45F75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47700" y="2019298"/>
            <a:ext cx="3958566" cy="26289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2645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5AC531-B10C-44AD-B10F-C4E241B10E57}"/>
              </a:ext>
            </a:extLst>
          </p:cNvPr>
          <p:cNvSpPr>
            <a:spLocks noGrp="1"/>
          </p:cNvSpPr>
          <p:nvPr>
            <p:ph type="title"/>
          </p:nvPr>
        </p:nvSpPr>
        <p:spPr>
          <a:xfrm>
            <a:off x="609602" y="457200"/>
            <a:ext cx="11201398" cy="990600"/>
          </a:xfrm>
        </p:spPr>
        <p:txBody>
          <a:bodyPr vert="horz" lIns="91440" tIns="45720" rIns="91440" bIns="45720" rtlCol="0" anchor="t" anchorCtr="0">
            <a:noAutofit/>
          </a:bodyPr>
          <a:lstStyle/>
          <a:p>
            <a:r>
              <a:rPr lang="en-US" dirty="0"/>
              <a:t>More Electric Aircraft &amp; Ships – Better Efficiency, Reduced Emissions </a:t>
            </a:r>
          </a:p>
        </p:txBody>
      </p:sp>
      <p:sp>
        <p:nvSpPr>
          <p:cNvPr id="20" name="Content Placeholder 4">
            <a:extLst>
              <a:ext uri="{FF2B5EF4-FFF2-40B4-BE49-F238E27FC236}">
                <a16:creationId xmlns:a16="http://schemas.microsoft.com/office/drawing/2014/main" id="{563461FF-11D8-49E7-9428-C4BDC7D1FA30}"/>
              </a:ext>
            </a:extLst>
          </p:cNvPr>
          <p:cNvSpPr>
            <a:spLocks noGrp="1"/>
          </p:cNvSpPr>
          <p:nvPr>
            <p:ph idx="4294967295"/>
          </p:nvPr>
        </p:nvSpPr>
        <p:spPr>
          <a:xfrm>
            <a:off x="419100" y="5483225"/>
            <a:ext cx="11353800" cy="461962"/>
          </a:xfrm>
        </p:spPr>
        <p:txBody>
          <a:bodyPr/>
          <a:lstStyle/>
          <a:p>
            <a:pPr marL="0" indent="0">
              <a:buNone/>
            </a:pPr>
            <a:r>
              <a:rPr lang="en-US" dirty="0">
                <a:latin typeface="Calibri" panose="020F0502020204030204" pitchFamily="34" charset="0"/>
                <a:cs typeface="Calibri" panose="020F0502020204030204" pitchFamily="34" charset="0"/>
              </a:rPr>
              <a:t>Advanced electrical systems replace traditional hydro-mechanical and chemical systems</a:t>
            </a:r>
          </a:p>
        </p:txBody>
      </p:sp>
      <p:pic>
        <p:nvPicPr>
          <p:cNvPr id="13314" name="Picture 2" descr="Image result for more electric aircraft">
            <a:extLst>
              <a:ext uri="{FF2B5EF4-FFF2-40B4-BE49-F238E27FC236}">
                <a16:creationId xmlns:a16="http://schemas.microsoft.com/office/drawing/2014/main" id="{32085E15-ADA7-4FD5-A217-D476775B75D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9100" y="1491344"/>
            <a:ext cx="5324176" cy="3273152"/>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1A244FCC-57B6-4EF8-9A16-E6226DD1656A}"/>
              </a:ext>
            </a:extLst>
          </p:cNvPr>
          <p:cNvPicPr>
            <a:picLocks noChangeAspect="1"/>
          </p:cNvPicPr>
          <p:nvPr/>
        </p:nvPicPr>
        <p:blipFill>
          <a:blip r:embed="rId4"/>
          <a:stretch>
            <a:fillRect/>
          </a:stretch>
        </p:blipFill>
        <p:spPr>
          <a:xfrm>
            <a:off x="6400800" y="1491343"/>
            <a:ext cx="4656880" cy="3273153"/>
          </a:xfrm>
          <a:prstGeom prst="rect">
            <a:avLst/>
          </a:prstGeom>
          <a:ln>
            <a:solidFill>
              <a:schemeClr val="tx1"/>
            </a:solidFill>
          </a:ln>
        </p:spPr>
      </p:pic>
    </p:spTree>
    <p:extLst>
      <p:ext uri="{BB962C8B-B14F-4D97-AF65-F5344CB8AC3E}">
        <p14:creationId xmlns:p14="http://schemas.microsoft.com/office/powerpoint/2010/main" val="1695541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5AC531-B10C-44AD-B10F-C4E241B10E57}"/>
              </a:ext>
            </a:extLst>
          </p:cNvPr>
          <p:cNvSpPr>
            <a:spLocks noGrp="1"/>
          </p:cNvSpPr>
          <p:nvPr>
            <p:ph type="title"/>
          </p:nvPr>
        </p:nvSpPr>
        <p:spPr/>
        <p:txBody>
          <a:bodyPr vert="horz" lIns="91440" tIns="45720" rIns="91440" bIns="45720" rtlCol="0" anchor="t" anchorCtr="0">
            <a:noAutofit/>
          </a:bodyPr>
          <a:lstStyle/>
          <a:p>
            <a:r>
              <a:rPr lang="en-US" dirty="0"/>
              <a:t>More Efficient Motors Reduce Need for Electricity Generation</a:t>
            </a:r>
          </a:p>
        </p:txBody>
      </p:sp>
      <p:pic>
        <p:nvPicPr>
          <p:cNvPr id="16386" name="Picture 2" descr="Image result for refrigerator">
            <a:extLst>
              <a:ext uri="{FF2B5EF4-FFF2-40B4-BE49-F238E27FC236}">
                <a16:creationId xmlns:a16="http://schemas.microsoft.com/office/drawing/2014/main" id="{3BFCDB30-3DAA-4766-89BB-2778FEE8595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688659" y="1320720"/>
            <a:ext cx="1955567" cy="2968395"/>
          </a:xfrm>
          <a:prstGeom prst="rect">
            <a:avLst/>
          </a:prstGeom>
          <a:noFill/>
          <a:extLst>
            <a:ext uri="{909E8E84-426E-40DD-AFC4-6F175D3DCCD1}">
              <a14:hiddenFill xmlns:a14="http://schemas.microsoft.com/office/drawing/2010/main">
                <a:solidFill>
                  <a:srgbClr val="FFFFFF"/>
                </a:solidFill>
              </a14:hiddenFill>
            </a:ext>
          </a:extLst>
        </p:spPr>
      </p:pic>
      <p:pic>
        <p:nvPicPr>
          <p:cNvPr id="16388" name="Picture 4" descr="Image result for washing machine">
            <a:extLst>
              <a:ext uri="{FF2B5EF4-FFF2-40B4-BE49-F238E27FC236}">
                <a16:creationId xmlns:a16="http://schemas.microsoft.com/office/drawing/2014/main" id="{098DAB8F-D12E-4EFB-8B59-AA59D5C460FA}"/>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8889" t="14445" r="18889" b="8889"/>
          <a:stretch/>
        </p:blipFill>
        <p:spPr bwMode="auto">
          <a:xfrm>
            <a:off x="7353183" y="1665300"/>
            <a:ext cx="1714617" cy="2112653"/>
          </a:xfrm>
          <a:prstGeom prst="rect">
            <a:avLst/>
          </a:prstGeom>
          <a:noFill/>
          <a:extLst>
            <a:ext uri="{909E8E84-426E-40DD-AFC4-6F175D3DCCD1}">
              <a14:hiddenFill xmlns:a14="http://schemas.microsoft.com/office/drawing/2010/main">
                <a:solidFill>
                  <a:srgbClr val="FFFFFF"/>
                </a:solidFill>
              </a14:hiddenFill>
            </a:ext>
          </a:extLst>
        </p:spPr>
      </p:pic>
      <p:pic>
        <p:nvPicPr>
          <p:cNvPr id="16390" name="Picture 6" descr="Image result for air conditioner">
            <a:extLst>
              <a:ext uri="{FF2B5EF4-FFF2-40B4-BE49-F238E27FC236}">
                <a16:creationId xmlns:a16="http://schemas.microsoft.com/office/drawing/2014/main" id="{C1E2D171-FAC0-47C2-8D29-D1F1DABF11FE}"/>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8889" t="13333" r="11111" b="1111"/>
          <a:stretch/>
        </p:blipFill>
        <p:spPr bwMode="auto">
          <a:xfrm>
            <a:off x="7366469" y="4649873"/>
            <a:ext cx="2017955" cy="2158091"/>
          </a:xfrm>
          <a:prstGeom prst="rect">
            <a:avLst/>
          </a:prstGeom>
          <a:noFill/>
          <a:extLst>
            <a:ext uri="{909E8E84-426E-40DD-AFC4-6F175D3DCCD1}">
              <a14:hiddenFill xmlns:a14="http://schemas.microsoft.com/office/drawing/2010/main">
                <a:solidFill>
                  <a:srgbClr val="FFFFFF"/>
                </a:solidFill>
              </a14:hiddenFill>
            </a:ext>
          </a:extLst>
        </p:spPr>
      </p:pic>
      <p:pic>
        <p:nvPicPr>
          <p:cNvPr id="16394" name="Picture 10" descr="Related image">
            <a:extLst>
              <a:ext uri="{FF2B5EF4-FFF2-40B4-BE49-F238E27FC236}">
                <a16:creationId xmlns:a16="http://schemas.microsoft.com/office/drawing/2014/main" id="{8824B8C2-BFCC-4367-9C4E-EF9649E8F8EC}"/>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3806" t="9322" r="12000" b="4391"/>
          <a:stretch/>
        </p:blipFill>
        <p:spPr bwMode="auto">
          <a:xfrm>
            <a:off x="9906000" y="4812652"/>
            <a:ext cx="2107967" cy="1752601"/>
          </a:xfrm>
          <a:prstGeom prst="rect">
            <a:avLst/>
          </a:prstGeom>
          <a:noFill/>
          <a:extLst>
            <a:ext uri="{909E8E84-426E-40DD-AFC4-6F175D3DCCD1}">
              <a14:hiddenFill xmlns:a14="http://schemas.microsoft.com/office/drawing/2010/main">
                <a:solidFill>
                  <a:srgbClr val="FFFFFF"/>
                </a:solidFill>
              </a14:hiddenFill>
            </a:ext>
          </a:extLst>
        </p:spPr>
      </p:pic>
      <p:pic>
        <p:nvPicPr>
          <p:cNvPr id="16396" name="Picture 12" descr="Image result for industrial robots">
            <a:extLst>
              <a:ext uri="{FF2B5EF4-FFF2-40B4-BE49-F238E27FC236}">
                <a16:creationId xmlns:a16="http://schemas.microsoft.com/office/drawing/2014/main" id="{B68DEA43-4A89-453A-9ADE-F852D731CB85}"/>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5333" t="5999" r="11334" b="6001"/>
          <a:stretch/>
        </p:blipFill>
        <p:spPr bwMode="auto">
          <a:xfrm>
            <a:off x="4495800" y="4140661"/>
            <a:ext cx="2107966" cy="2529559"/>
          </a:xfrm>
          <a:prstGeom prst="rect">
            <a:avLst/>
          </a:prstGeom>
          <a:noFill/>
          <a:extLst>
            <a:ext uri="{909E8E84-426E-40DD-AFC4-6F175D3DCCD1}">
              <a14:hiddenFill xmlns:a14="http://schemas.microsoft.com/office/drawing/2010/main">
                <a:solidFill>
                  <a:srgbClr val="FFFFFF"/>
                </a:solidFill>
              </a14:hiddenFill>
            </a:ext>
          </a:extLst>
        </p:spPr>
      </p:pic>
      <p:pic>
        <p:nvPicPr>
          <p:cNvPr id="16398" name="Picture 14" descr="Related image">
            <a:extLst>
              <a:ext uri="{FF2B5EF4-FFF2-40B4-BE49-F238E27FC236}">
                <a16:creationId xmlns:a16="http://schemas.microsoft.com/office/drawing/2014/main" id="{CEB1015D-A8F9-454A-8A6F-1039B459D8A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429000" y="1673229"/>
            <a:ext cx="3810000" cy="2143125"/>
          </a:xfrm>
          <a:prstGeom prst="rect">
            <a:avLst/>
          </a:prstGeom>
          <a:noFill/>
          <a:extLst>
            <a:ext uri="{909E8E84-426E-40DD-AFC4-6F175D3DCCD1}">
              <a14:hiddenFill xmlns:a14="http://schemas.microsoft.com/office/drawing/2010/main">
                <a:solidFill>
                  <a:srgbClr val="FFFFFF"/>
                </a:solidFill>
              </a14:hiddenFill>
            </a:ext>
          </a:extLst>
        </p:spPr>
      </p:pic>
      <p:pic>
        <p:nvPicPr>
          <p:cNvPr id="16402" name="Picture 18" descr="Related image">
            <a:extLst>
              <a:ext uri="{FF2B5EF4-FFF2-40B4-BE49-F238E27FC236}">
                <a16:creationId xmlns:a16="http://schemas.microsoft.com/office/drawing/2014/main" id="{66E2AD90-FB01-475D-881E-6F7F4DF3C348}"/>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6549" t="12590" r="6549" b="12590"/>
          <a:stretch/>
        </p:blipFill>
        <p:spPr bwMode="auto">
          <a:xfrm>
            <a:off x="532696" y="4181757"/>
            <a:ext cx="3200401" cy="2447365"/>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F1D63055-A3D4-44B9-AE8A-0B3F0BD9AC9C}"/>
              </a:ext>
            </a:extLst>
          </p:cNvPr>
          <p:cNvSpPr/>
          <p:nvPr/>
        </p:nvSpPr>
        <p:spPr>
          <a:xfrm>
            <a:off x="868215" y="1891413"/>
            <a:ext cx="2503693" cy="1569660"/>
          </a:xfrm>
          <a:prstGeom prst="rect">
            <a:avLst/>
          </a:prstGeom>
        </p:spPr>
        <p:txBody>
          <a:bodyPr wrap="square">
            <a:spAutoFit/>
          </a:bodyPr>
          <a:lstStyle/>
          <a:p>
            <a:r>
              <a:rPr lang="en-US" sz="2400" b="1" dirty="0">
                <a:solidFill>
                  <a:srgbClr val="C00000"/>
                </a:solidFill>
                <a:latin typeface="Calibri" panose="020F0502020204030204" pitchFamily="34" charset="0"/>
                <a:cs typeface="Calibri" panose="020F0502020204030204" pitchFamily="34" charset="0"/>
              </a:rPr>
              <a:t>Electric motors consume 45-50% of all electricity produced!</a:t>
            </a:r>
          </a:p>
        </p:txBody>
      </p:sp>
    </p:spTree>
    <p:extLst>
      <p:ext uri="{BB962C8B-B14F-4D97-AF65-F5344CB8AC3E}">
        <p14:creationId xmlns:p14="http://schemas.microsoft.com/office/powerpoint/2010/main" val="2701327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E33DD2-4B81-44EC-BE0A-2065A5D3F48A}"/>
              </a:ext>
            </a:extLst>
          </p:cNvPr>
          <p:cNvSpPr>
            <a:spLocks noGrp="1"/>
          </p:cNvSpPr>
          <p:nvPr>
            <p:ph type="title"/>
          </p:nvPr>
        </p:nvSpPr>
        <p:spPr>
          <a:xfrm>
            <a:off x="609602" y="457200"/>
            <a:ext cx="10896598" cy="990600"/>
          </a:xfrm>
        </p:spPr>
        <p:txBody>
          <a:bodyPr/>
          <a:lstStyle/>
          <a:p>
            <a:r>
              <a:rPr lang="en-US" dirty="0"/>
              <a:t>Power Electronics – An Enabling Technology for More Electrification</a:t>
            </a:r>
          </a:p>
        </p:txBody>
      </p:sp>
      <p:pic>
        <p:nvPicPr>
          <p:cNvPr id="14" name="Picture 13">
            <a:extLst>
              <a:ext uri="{FF2B5EF4-FFF2-40B4-BE49-F238E27FC236}">
                <a16:creationId xmlns:a16="http://schemas.microsoft.com/office/drawing/2014/main" id="{4E232375-D536-4AD6-8C99-F608313125C2}"/>
              </a:ext>
            </a:extLst>
          </p:cNvPr>
          <p:cNvPicPr>
            <a:picLocks noChangeAspect="1"/>
          </p:cNvPicPr>
          <p:nvPr/>
        </p:nvPicPr>
        <p:blipFill>
          <a:blip r:embed="rId3"/>
          <a:stretch>
            <a:fillRect/>
          </a:stretch>
        </p:blipFill>
        <p:spPr>
          <a:xfrm>
            <a:off x="8030029" y="4796094"/>
            <a:ext cx="2619375" cy="1837473"/>
          </a:xfrm>
          <a:prstGeom prst="rect">
            <a:avLst/>
          </a:prstGeom>
        </p:spPr>
      </p:pic>
      <p:pic>
        <p:nvPicPr>
          <p:cNvPr id="15" name="Picture 14">
            <a:extLst>
              <a:ext uri="{FF2B5EF4-FFF2-40B4-BE49-F238E27FC236}">
                <a16:creationId xmlns:a16="http://schemas.microsoft.com/office/drawing/2014/main" id="{4994A0CB-BADF-4D59-A924-8E3BE407B5F5}"/>
              </a:ext>
            </a:extLst>
          </p:cNvPr>
          <p:cNvPicPr>
            <a:picLocks noChangeAspect="1"/>
          </p:cNvPicPr>
          <p:nvPr/>
        </p:nvPicPr>
        <p:blipFill>
          <a:blip r:embed="rId4"/>
          <a:stretch>
            <a:fillRect/>
          </a:stretch>
        </p:blipFill>
        <p:spPr>
          <a:xfrm>
            <a:off x="88312" y="2984854"/>
            <a:ext cx="2323152" cy="1548768"/>
          </a:xfrm>
          <a:prstGeom prst="rect">
            <a:avLst/>
          </a:prstGeom>
        </p:spPr>
      </p:pic>
      <p:pic>
        <p:nvPicPr>
          <p:cNvPr id="20" name="Picture 4" descr="Image result for 787 aircraft">
            <a:extLst>
              <a:ext uri="{FF2B5EF4-FFF2-40B4-BE49-F238E27FC236}">
                <a16:creationId xmlns:a16="http://schemas.microsoft.com/office/drawing/2014/main" id="{2C00734B-6423-44C9-ADCB-139EDD3966A5}"/>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18049" r="1775" b="10551"/>
          <a:stretch/>
        </p:blipFill>
        <p:spPr bwMode="auto">
          <a:xfrm>
            <a:off x="291496" y="1761198"/>
            <a:ext cx="3715779" cy="83912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63CA282E-91DA-4A70-BEFB-9E708D19F46F}"/>
              </a:ext>
            </a:extLst>
          </p:cNvPr>
          <p:cNvPicPr>
            <a:picLocks noChangeAspect="1"/>
          </p:cNvPicPr>
          <p:nvPr/>
        </p:nvPicPr>
        <p:blipFill rotWithShape="1">
          <a:blip r:embed="rId6"/>
          <a:srcRect l="10762" t="3540" r="6726" b="2573"/>
          <a:stretch/>
        </p:blipFill>
        <p:spPr>
          <a:xfrm>
            <a:off x="6600056" y="1852774"/>
            <a:ext cx="1937458" cy="2234247"/>
          </a:xfrm>
          <a:prstGeom prst="rect">
            <a:avLst/>
          </a:prstGeom>
        </p:spPr>
      </p:pic>
      <p:pic>
        <p:nvPicPr>
          <p:cNvPr id="23" name="Picture 22">
            <a:extLst>
              <a:ext uri="{FF2B5EF4-FFF2-40B4-BE49-F238E27FC236}">
                <a16:creationId xmlns:a16="http://schemas.microsoft.com/office/drawing/2014/main" id="{526A1B39-1F12-4295-8652-4CAB062EFACB}"/>
              </a:ext>
            </a:extLst>
          </p:cNvPr>
          <p:cNvPicPr>
            <a:picLocks noChangeAspect="1"/>
          </p:cNvPicPr>
          <p:nvPr/>
        </p:nvPicPr>
        <p:blipFill>
          <a:blip r:embed="rId7"/>
          <a:stretch>
            <a:fillRect/>
          </a:stretch>
        </p:blipFill>
        <p:spPr>
          <a:xfrm>
            <a:off x="314297" y="4634639"/>
            <a:ext cx="2326568" cy="2160385"/>
          </a:xfrm>
          <a:prstGeom prst="rect">
            <a:avLst/>
          </a:prstGeom>
        </p:spPr>
      </p:pic>
      <p:pic>
        <p:nvPicPr>
          <p:cNvPr id="27" name="Picture 26">
            <a:extLst>
              <a:ext uri="{FF2B5EF4-FFF2-40B4-BE49-F238E27FC236}">
                <a16:creationId xmlns:a16="http://schemas.microsoft.com/office/drawing/2014/main" id="{CA14AB46-C2E7-4B6C-BC9E-13F2E771689C}"/>
              </a:ext>
            </a:extLst>
          </p:cNvPr>
          <p:cNvPicPr/>
          <p:nvPr/>
        </p:nvPicPr>
        <p:blipFill>
          <a:blip r:embed="rId8"/>
          <a:stretch>
            <a:fillRect/>
          </a:stretch>
        </p:blipFill>
        <p:spPr>
          <a:xfrm>
            <a:off x="4590869" y="4983167"/>
            <a:ext cx="2389761" cy="1594480"/>
          </a:xfrm>
          <a:prstGeom prst="rect">
            <a:avLst/>
          </a:prstGeom>
        </p:spPr>
      </p:pic>
      <p:pic>
        <p:nvPicPr>
          <p:cNvPr id="1026" name="Picture 2" descr="Image result for solar panel">
            <a:extLst>
              <a:ext uri="{FF2B5EF4-FFF2-40B4-BE49-F238E27FC236}">
                <a16:creationId xmlns:a16="http://schemas.microsoft.com/office/drawing/2014/main" id="{C4F72F6D-7A5D-477F-94B8-E24EC04827B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048328" y="2343946"/>
            <a:ext cx="2619375" cy="174307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wind turbine">
            <a:extLst>
              <a:ext uri="{FF2B5EF4-FFF2-40B4-BE49-F238E27FC236}">
                <a16:creationId xmlns:a16="http://schemas.microsoft.com/office/drawing/2014/main" id="{9F93F483-D590-4A53-8BEE-F37D5977C372}"/>
              </a:ext>
            </a:extLst>
          </p:cNvPr>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24412" t="3927" r="38199" b="4204"/>
          <a:stretch/>
        </p:blipFill>
        <p:spPr bwMode="auto">
          <a:xfrm>
            <a:off x="2816212" y="3071637"/>
            <a:ext cx="1369909" cy="3366191"/>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182AC37D-BE36-44B7-8275-E01BD4C9074F}"/>
              </a:ext>
            </a:extLst>
          </p:cNvPr>
          <p:cNvPicPr>
            <a:picLocks noChangeAspect="1"/>
          </p:cNvPicPr>
          <p:nvPr/>
        </p:nvPicPr>
        <p:blipFill rotWithShape="1">
          <a:blip r:embed="rId11"/>
          <a:srcRect l="22255" t="7239" r="20857" b="8436"/>
          <a:stretch/>
        </p:blipFill>
        <p:spPr>
          <a:xfrm>
            <a:off x="4810423" y="2216765"/>
            <a:ext cx="1402866" cy="1709743"/>
          </a:xfrm>
          <a:prstGeom prst="rect">
            <a:avLst/>
          </a:prstGeom>
        </p:spPr>
      </p:pic>
    </p:spTree>
    <p:extLst>
      <p:ext uri="{BB962C8B-B14F-4D97-AF65-F5344CB8AC3E}">
        <p14:creationId xmlns:p14="http://schemas.microsoft.com/office/powerpoint/2010/main" val="26992441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05FDE0-350B-4ABE-B57C-CBD73326C2CB}"/>
              </a:ext>
            </a:extLst>
          </p:cNvPr>
          <p:cNvSpPr>
            <a:spLocks noGrp="1"/>
          </p:cNvSpPr>
          <p:nvPr>
            <p:ph type="title"/>
          </p:nvPr>
        </p:nvSpPr>
        <p:spPr/>
        <p:txBody>
          <a:bodyPr vert="horz" lIns="91440" tIns="45720" rIns="91440" bIns="45720" rtlCol="0" anchor="t" anchorCtr="0">
            <a:noAutofit/>
          </a:bodyPr>
          <a:lstStyle/>
          <a:p>
            <a:r>
              <a:rPr lang="en-US" dirty="0"/>
              <a:t>Power Electronics Need Digital Control </a:t>
            </a:r>
          </a:p>
        </p:txBody>
      </p:sp>
      <p:grpSp>
        <p:nvGrpSpPr>
          <p:cNvPr id="17" name="Group 16">
            <a:extLst>
              <a:ext uri="{FF2B5EF4-FFF2-40B4-BE49-F238E27FC236}">
                <a16:creationId xmlns:a16="http://schemas.microsoft.com/office/drawing/2014/main" id="{3F4073B6-AAC3-47AE-8369-BE926AA971E5}"/>
              </a:ext>
            </a:extLst>
          </p:cNvPr>
          <p:cNvGrpSpPr/>
          <p:nvPr/>
        </p:nvGrpSpPr>
        <p:grpSpPr>
          <a:xfrm>
            <a:off x="788576" y="1860747"/>
            <a:ext cx="10614847" cy="1451143"/>
            <a:chOff x="792107" y="3810000"/>
            <a:chExt cx="10614847" cy="1451143"/>
          </a:xfrm>
        </p:grpSpPr>
        <p:sp>
          <p:nvSpPr>
            <p:cNvPr id="18" name="TextBox 17">
              <a:extLst>
                <a:ext uri="{FF2B5EF4-FFF2-40B4-BE49-F238E27FC236}">
                  <a16:creationId xmlns:a16="http://schemas.microsoft.com/office/drawing/2014/main" id="{8F736561-6B1F-4B38-A814-4487E98E6F67}"/>
                </a:ext>
              </a:extLst>
            </p:cNvPr>
            <p:cNvSpPr txBox="1"/>
            <p:nvPr/>
          </p:nvSpPr>
          <p:spPr>
            <a:xfrm>
              <a:off x="7086200" y="4205874"/>
              <a:ext cx="1282723" cy="707886"/>
            </a:xfrm>
            <a:prstGeom prst="rect">
              <a:avLst/>
            </a:prstGeom>
            <a:solidFill>
              <a:schemeClr val="bg1"/>
            </a:solidFill>
          </p:spPr>
          <p:txBody>
            <a:bodyPr wrap="none" rtlCol="0">
              <a:spAutoFit/>
            </a:bodyPr>
            <a:lstStyle/>
            <a:p>
              <a:pPr algn="ctr"/>
              <a:r>
                <a:rPr lang="en-US" sz="2000">
                  <a:solidFill>
                    <a:schemeClr val="accent2"/>
                  </a:solidFill>
                  <a:latin typeface="Arial" pitchFamily="34" charset="0"/>
                  <a:cs typeface="Arial" pitchFamily="34" charset="0"/>
                </a:rPr>
                <a:t>Electricity</a:t>
              </a:r>
            </a:p>
            <a:p>
              <a:pPr algn="ctr"/>
              <a:r>
                <a:rPr lang="en-US" sz="2000">
                  <a:solidFill>
                    <a:schemeClr val="accent2"/>
                  </a:solidFill>
                  <a:latin typeface="Arial" pitchFamily="34" charset="0"/>
                  <a:cs typeface="Arial" pitchFamily="34" charset="0"/>
                </a:rPr>
                <a:t>OUT</a:t>
              </a:r>
            </a:p>
          </p:txBody>
        </p:sp>
        <p:sp>
          <p:nvSpPr>
            <p:cNvPr id="19" name="TextBox 18">
              <a:extLst>
                <a:ext uri="{FF2B5EF4-FFF2-40B4-BE49-F238E27FC236}">
                  <a16:creationId xmlns:a16="http://schemas.microsoft.com/office/drawing/2014/main" id="{86C6C082-A855-4DBC-87CF-2F98657A231A}"/>
                </a:ext>
              </a:extLst>
            </p:cNvPr>
            <p:cNvSpPr txBox="1"/>
            <p:nvPr/>
          </p:nvSpPr>
          <p:spPr>
            <a:xfrm>
              <a:off x="3527728" y="4176999"/>
              <a:ext cx="1292492" cy="707886"/>
            </a:xfrm>
            <a:prstGeom prst="rect">
              <a:avLst/>
            </a:prstGeom>
            <a:solidFill>
              <a:schemeClr val="bg1"/>
            </a:solidFill>
          </p:spPr>
          <p:txBody>
            <a:bodyPr wrap="square" rtlCol="0">
              <a:spAutoFit/>
            </a:bodyPr>
            <a:lstStyle/>
            <a:p>
              <a:pPr algn="ctr"/>
              <a:r>
                <a:rPr lang="en-US" sz="2000">
                  <a:solidFill>
                    <a:srgbClr val="176338"/>
                  </a:solidFill>
                  <a:latin typeface="Arial" pitchFamily="34" charset="0"/>
                  <a:cs typeface="Arial" pitchFamily="34" charset="0"/>
                </a:rPr>
                <a:t>Electricity</a:t>
              </a:r>
            </a:p>
            <a:p>
              <a:pPr algn="ctr"/>
              <a:r>
                <a:rPr lang="en-US" sz="2000">
                  <a:solidFill>
                    <a:srgbClr val="176338"/>
                  </a:solidFill>
                  <a:latin typeface="Arial" pitchFamily="34" charset="0"/>
                  <a:cs typeface="Arial" pitchFamily="34" charset="0"/>
                </a:rPr>
                <a:t>IN</a:t>
              </a:r>
            </a:p>
          </p:txBody>
        </p:sp>
        <p:sp>
          <p:nvSpPr>
            <p:cNvPr id="21" name="Rectangle 20">
              <a:extLst>
                <a:ext uri="{FF2B5EF4-FFF2-40B4-BE49-F238E27FC236}">
                  <a16:creationId xmlns:a16="http://schemas.microsoft.com/office/drawing/2014/main" id="{52E7AD5E-E525-4FBF-804F-07F7A24A6D4F}"/>
                </a:ext>
              </a:extLst>
            </p:cNvPr>
            <p:cNvSpPr/>
            <p:nvPr/>
          </p:nvSpPr>
          <p:spPr>
            <a:xfrm>
              <a:off x="792107" y="3810000"/>
              <a:ext cx="2759416" cy="145114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latin typeface="Arial" pitchFamily="34" charset="0"/>
                  <a:cs typeface="Arial" pitchFamily="34" charset="0"/>
                </a:rPr>
                <a:t>Power</a:t>
              </a:r>
            </a:p>
            <a:p>
              <a:pPr algn="ctr"/>
              <a:r>
                <a:rPr lang="en-US" sz="2400" b="1">
                  <a:latin typeface="Arial" pitchFamily="34" charset="0"/>
                  <a:cs typeface="Arial" pitchFamily="34" charset="0"/>
                </a:rPr>
                <a:t>Source</a:t>
              </a:r>
            </a:p>
          </p:txBody>
        </p:sp>
        <p:sp>
          <p:nvSpPr>
            <p:cNvPr id="22" name="Rectangle 21">
              <a:extLst>
                <a:ext uri="{FF2B5EF4-FFF2-40B4-BE49-F238E27FC236}">
                  <a16:creationId xmlns:a16="http://schemas.microsoft.com/office/drawing/2014/main" id="{067CF07F-B895-44D1-BDE6-B3AB39C2C030}"/>
                </a:ext>
              </a:extLst>
            </p:cNvPr>
            <p:cNvSpPr/>
            <p:nvPr/>
          </p:nvSpPr>
          <p:spPr>
            <a:xfrm>
              <a:off x="8496301" y="3810000"/>
              <a:ext cx="2910653" cy="145114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latin typeface="Arial" pitchFamily="34" charset="0"/>
                  <a:cs typeface="Arial" pitchFamily="34" charset="0"/>
                </a:rPr>
                <a:t>Electric</a:t>
              </a:r>
            </a:p>
            <a:p>
              <a:pPr algn="ctr"/>
              <a:r>
                <a:rPr lang="en-US" sz="2400" b="1">
                  <a:latin typeface="Arial" pitchFamily="34" charset="0"/>
                  <a:cs typeface="Arial" pitchFamily="34" charset="0"/>
                </a:rPr>
                <a:t>Load</a:t>
              </a:r>
            </a:p>
          </p:txBody>
        </p:sp>
        <p:cxnSp>
          <p:nvCxnSpPr>
            <p:cNvPr id="23" name="Straight Arrow Connector 22">
              <a:extLst>
                <a:ext uri="{FF2B5EF4-FFF2-40B4-BE49-F238E27FC236}">
                  <a16:creationId xmlns:a16="http://schemas.microsoft.com/office/drawing/2014/main" id="{63E07F6C-7CCD-419C-A876-C0A92701ECC7}"/>
                </a:ext>
              </a:extLst>
            </p:cNvPr>
            <p:cNvCxnSpPr>
              <a:cxnSpLocks/>
              <a:stCxn id="21" idx="3"/>
            </p:cNvCxnSpPr>
            <p:nvPr/>
          </p:nvCxnSpPr>
          <p:spPr>
            <a:xfrm>
              <a:off x="3551523" y="4535572"/>
              <a:ext cx="1442833" cy="4632"/>
            </a:xfrm>
            <a:prstGeom prst="straightConnector1">
              <a:avLst/>
            </a:prstGeom>
            <a:ln w="41275">
              <a:solidFill>
                <a:srgbClr val="176338"/>
              </a:solidFill>
              <a:headEnd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DF5F9F27-51D4-4516-A9BC-B784C8AA7A01}"/>
                </a:ext>
              </a:extLst>
            </p:cNvPr>
            <p:cNvCxnSpPr>
              <a:cxnSpLocks/>
            </p:cNvCxnSpPr>
            <p:nvPr/>
          </p:nvCxnSpPr>
          <p:spPr>
            <a:xfrm flipV="1">
              <a:off x="7067066" y="4571665"/>
              <a:ext cx="1429235" cy="1"/>
            </a:xfrm>
            <a:prstGeom prst="straightConnector1">
              <a:avLst/>
            </a:prstGeom>
            <a:ln w="41275">
              <a:solidFill>
                <a:schemeClr val="accent2"/>
              </a:solidFill>
              <a:headEnd w="lg" len="lg"/>
              <a:tailEnd type="stealth" w="lg" len="lg"/>
            </a:ln>
          </p:spPr>
          <p:style>
            <a:lnRef idx="1">
              <a:schemeClr val="accent1"/>
            </a:lnRef>
            <a:fillRef idx="0">
              <a:schemeClr val="accent1"/>
            </a:fillRef>
            <a:effectRef idx="0">
              <a:schemeClr val="accent1"/>
            </a:effectRef>
            <a:fontRef idx="minor">
              <a:schemeClr val="tx1"/>
            </a:fontRef>
          </p:style>
        </p:cxnSp>
        <p:grpSp>
          <p:nvGrpSpPr>
            <p:cNvPr id="25" name="Group 24">
              <a:extLst>
                <a:ext uri="{FF2B5EF4-FFF2-40B4-BE49-F238E27FC236}">
                  <a16:creationId xmlns:a16="http://schemas.microsoft.com/office/drawing/2014/main" id="{8EE75FF6-095D-490C-A3B1-3AAF3B8F0146}"/>
                </a:ext>
              </a:extLst>
            </p:cNvPr>
            <p:cNvGrpSpPr/>
            <p:nvPr/>
          </p:nvGrpSpPr>
          <p:grpSpPr>
            <a:xfrm>
              <a:off x="4994472" y="3816493"/>
              <a:ext cx="2058996" cy="1444650"/>
              <a:chOff x="5026124" y="2682151"/>
              <a:chExt cx="2058996" cy="1444650"/>
            </a:xfrm>
          </p:grpSpPr>
          <p:sp>
            <p:nvSpPr>
              <p:cNvPr id="26" name="Rectangle 25">
                <a:extLst>
                  <a:ext uri="{FF2B5EF4-FFF2-40B4-BE49-F238E27FC236}">
                    <a16:creationId xmlns:a16="http://schemas.microsoft.com/office/drawing/2014/main" id="{BBA4F705-1A28-4AA1-9372-BDD125110CA7}"/>
                  </a:ext>
                </a:extLst>
              </p:cNvPr>
              <p:cNvSpPr/>
              <p:nvPr/>
            </p:nvSpPr>
            <p:spPr>
              <a:xfrm>
                <a:off x="5026124" y="3437323"/>
                <a:ext cx="2058880" cy="68947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latin typeface="Arial" pitchFamily="34" charset="0"/>
                    <a:cs typeface="Arial" pitchFamily="34" charset="0"/>
                  </a:rPr>
                  <a:t>Digital</a:t>
                </a:r>
              </a:p>
              <a:p>
                <a:pPr algn="ctr"/>
                <a:r>
                  <a:rPr lang="en-US" sz="2000" b="1">
                    <a:latin typeface="Arial" pitchFamily="34" charset="0"/>
                    <a:cs typeface="Arial" pitchFamily="34" charset="0"/>
                  </a:rPr>
                  <a:t>Controller</a:t>
                </a:r>
              </a:p>
            </p:txBody>
          </p:sp>
          <p:sp>
            <p:nvSpPr>
              <p:cNvPr id="27" name="Rectangle 26">
                <a:extLst>
                  <a:ext uri="{FF2B5EF4-FFF2-40B4-BE49-F238E27FC236}">
                    <a16:creationId xmlns:a16="http://schemas.microsoft.com/office/drawing/2014/main" id="{55B0A7EE-DDA1-4E67-BE86-B48981CCF221}"/>
                  </a:ext>
                </a:extLst>
              </p:cNvPr>
              <p:cNvSpPr/>
              <p:nvPr/>
            </p:nvSpPr>
            <p:spPr>
              <a:xfrm>
                <a:off x="5026240" y="2682151"/>
                <a:ext cx="2058880" cy="75885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latin typeface="Arial" pitchFamily="34" charset="0"/>
                    <a:cs typeface="Arial" pitchFamily="34" charset="0"/>
                  </a:rPr>
                  <a:t>Power Electronics</a:t>
                </a:r>
              </a:p>
            </p:txBody>
          </p:sp>
          <p:sp>
            <p:nvSpPr>
              <p:cNvPr id="28" name="Arrow: Left 27">
                <a:extLst>
                  <a:ext uri="{FF2B5EF4-FFF2-40B4-BE49-F238E27FC236}">
                    <a16:creationId xmlns:a16="http://schemas.microsoft.com/office/drawing/2014/main" id="{69557F56-2000-4516-BB44-D5BD2234BC6D}"/>
                  </a:ext>
                </a:extLst>
              </p:cNvPr>
              <p:cNvSpPr/>
              <p:nvPr/>
            </p:nvSpPr>
            <p:spPr>
              <a:xfrm rot="5400000" flipV="1">
                <a:off x="6752185" y="3348673"/>
                <a:ext cx="342066" cy="121720"/>
              </a:xfrm>
              <a:prstGeom prst="left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Arial" pitchFamily="34" charset="0"/>
                  <a:cs typeface="Arial" pitchFamily="34" charset="0"/>
                </a:endParaRPr>
              </a:p>
            </p:txBody>
          </p:sp>
          <p:sp>
            <p:nvSpPr>
              <p:cNvPr id="29" name="Arrow: Left 28">
                <a:extLst>
                  <a:ext uri="{FF2B5EF4-FFF2-40B4-BE49-F238E27FC236}">
                    <a16:creationId xmlns:a16="http://schemas.microsoft.com/office/drawing/2014/main" id="{F2E715FF-9675-492A-858A-8C55BDAC26E1}"/>
                  </a:ext>
                </a:extLst>
              </p:cNvPr>
              <p:cNvSpPr/>
              <p:nvPr/>
            </p:nvSpPr>
            <p:spPr>
              <a:xfrm rot="16200000" flipV="1">
                <a:off x="5030591" y="3335740"/>
                <a:ext cx="342066" cy="121720"/>
              </a:xfrm>
              <a:prstGeom prst="left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Arial" pitchFamily="34" charset="0"/>
                  <a:cs typeface="Arial" pitchFamily="34" charset="0"/>
                </a:endParaRPr>
              </a:p>
            </p:txBody>
          </p:sp>
        </p:grpSp>
      </p:grpSp>
      <p:grpSp>
        <p:nvGrpSpPr>
          <p:cNvPr id="5" name="Group 4">
            <a:extLst>
              <a:ext uri="{FF2B5EF4-FFF2-40B4-BE49-F238E27FC236}">
                <a16:creationId xmlns:a16="http://schemas.microsoft.com/office/drawing/2014/main" id="{D559C928-9196-4B72-B24B-5BE97842E384}"/>
              </a:ext>
            </a:extLst>
          </p:cNvPr>
          <p:cNvGrpSpPr/>
          <p:nvPr/>
        </p:nvGrpSpPr>
        <p:grpSpPr>
          <a:xfrm>
            <a:off x="559915" y="3770358"/>
            <a:ext cx="10892952" cy="2619012"/>
            <a:chOff x="559915" y="3770358"/>
            <a:chExt cx="10892952" cy="2619012"/>
          </a:xfrm>
        </p:grpSpPr>
        <p:grpSp>
          <p:nvGrpSpPr>
            <p:cNvPr id="16" name="Group 15">
              <a:extLst>
                <a:ext uri="{FF2B5EF4-FFF2-40B4-BE49-F238E27FC236}">
                  <a16:creationId xmlns:a16="http://schemas.microsoft.com/office/drawing/2014/main" id="{81017C3B-533B-4458-B159-08F50BD1B535}"/>
                </a:ext>
              </a:extLst>
            </p:cNvPr>
            <p:cNvGrpSpPr/>
            <p:nvPr/>
          </p:nvGrpSpPr>
          <p:grpSpPr>
            <a:xfrm>
              <a:off x="559915" y="3790001"/>
              <a:ext cx="2706909" cy="2228589"/>
              <a:chOff x="559915" y="3790001"/>
              <a:chExt cx="2706909" cy="2228589"/>
            </a:xfrm>
          </p:grpSpPr>
          <p:grpSp>
            <p:nvGrpSpPr>
              <p:cNvPr id="20" name="Group 19">
                <a:extLst>
                  <a:ext uri="{FF2B5EF4-FFF2-40B4-BE49-F238E27FC236}">
                    <a16:creationId xmlns:a16="http://schemas.microsoft.com/office/drawing/2014/main" id="{F393B69B-0D88-44E4-8353-EB1F9B66E48D}"/>
                  </a:ext>
                </a:extLst>
              </p:cNvPr>
              <p:cNvGrpSpPr/>
              <p:nvPr/>
            </p:nvGrpSpPr>
            <p:grpSpPr>
              <a:xfrm>
                <a:off x="559915" y="3790001"/>
                <a:ext cx="2706909" cy="1595704"/>
                <a:chOff x="131651" y="4669675"/>
                <a:chExt cx="2706909" cy="1595704"/>
              </a:xfrm>
            </p:grpSpPr>
            <p:pic>
              <p:nvPicPr>
                <p:cNvPr id="31" name="Picture 4" descr="Image result for solar farm">
                  <a:extLst>
                    <a:ext uri="{FF2B5EF4-FFF2-40B4-BE49-F238E27FC236}">
                      <a16:creationId xmlns:a16="http://schemas.microsoft.com/office/drawing/2014/main" id="{538D701E-A1D5-49ED-980B-07888A14DDF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1651" y="4669675"/>
                  <a:ext cx="2706909" cy="1595505"/>
                </a:xfrm>
                <a:prstGeom prst="rect">
                  <a:avLst/>
                </a:prstGeom>
                <a:noFill/>
                <a:extLst>
                  <a:ext uri="{909E8E84-426E-40DD-AFC4-6F175D3DCCD1}">
                    <a14:hiddenFill xmlns:a14="http://schemas.microsoft.com/office/drawing/2010/main">
                      <a:solidFill>
                        <a:srgbClr val="FFFFFF"/>
                      </a:solidFill>
                    </a14:hiddenFill>
                  </a:ext>
                </a:extLst>
              </p:spPr>
            </p:pic>
            <p:sp>
              <p:nvSpPr>
                <p:cNvPr id="32" name="Rectangle 31">
                  <a:extLst>
                    <a:ext uri="{FF2B5EF4-FFF2-40B4-BE49-F238E27FC236}">
                      <a16:creationId xmlns:a16="http://schemas.microsoft.com/office/drawing/2014/main" id="{5B607A91-993C-4CB1-B15B-5B22A4075876}"/>
                    </a:ext>
                  </a:extLst>
                </p:cNvPr>
                <p:cNvSpPr/>
                <p:nvPr/>
              </p:nvSpPr>
              <p:spPr>
                <a:xfrm>
                  <a:off x="131651" y="6027769"/>
                  <a:ext cx="1106548" cy="2376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2"/>
                      </a:solidFill>
                      <a:latin typeface="Arial" pitchFamily="34" charset="0"/>
                      <a:cs typeface="Arial" pitchFamily="34" charset="0"/>
                    </a:rPr>
                    <a:t>Solar Farm</a:t>
                  </a:r>
                </a:p>
              </p:txBody>
            </p:sp>
          </p:grpSp>
          <p:sp>
            <p:nvSpPr>
              <p:cNvPr id="30" name="TextBox 29">
                <a:extLst>
                  <a:ext uri="{FF2B5EF4-FFF2-40B4-BE49-F238E27FC236}">
                    <a16:creationId xmlns:a16="http://schemas.microsoft.com/office/drawing/2014/main" id="{6F69D782-ECAF-4F96-96B9-7A37615BE483}"/>
                  </a:ext>
                </a:extLst>
              </p:cNvPr>
              <p:cNvSpPr txBox="1"/>
              <p:nvPr/>
            </p:nvSpPr>
            <p:spPr>
              <a:xfrm>
                <a:off x="1015527" y="5618480"/>
                <a:ext cx="1795684" cy="400110"/>
              </a:xfrm>
              <a:prstGeom prst="rect">
                <a:avLst/>
              </a:prstGeom>
              <a:noFill/>
              <a:ln>
                <a:solidFill>
                  <a:schemeClr val="tx2"/>
                </a:solidFill>
              </a:ln>
            </p:spPr>
            <p:txBody>
              <a:bodyPr wrap="none" rtlCol="0">
                <a:spAutoFit/>
              </a:bodyPr>
              <a:lstStyle/>
              <a:p>
                <a:r>
                  <a:rPr lang="en-US" sz="2000" dirty="0">
                    <a:latin typeface="Arial" pitchFamily="34" charset="0"/>
                    <a:cs typeface="Arial" pitchFamily="34" charset="0"/>
                  </a:rPr>
                  <a:t>Power Source</a:t>
                </a:r>
              </a:p>
            </p:txBody>
          </p:sp>
        </p:grpSp>
        <p:grpSp>
          <p:nvGrpSpPr>
            <p:cNvPr id="33" name="Group 32">
              <a:extLst>
                <a:ext uri="{FF2B5EF4-FFF2-40B4-BE49-F238E27FC236}">
                  <a16:creationId xmlns:a16="http://schemas.microsoft.com/office/drawing/2014/main" id="{F44CAA58-0CF0-4167-807E-14A3B944C388}"/>
                </a:ext>
              </a:extLst>
            </p:cNvPr>
            <p:cNvGrpSpPr/>
            <p:nvPr/>
          </p:nvGrpSpPr>
          <p:grpSpPr>
            <a:xfrm>
              <a:off x="7220338" y="3790001"/>
              <a:ext cx="4232529" cy="2199605"/>
              <a:chOff x="7220338" y="3790001"/>
              <a:chExt cx="4232529" cy="2199605"/>
            </a:xfrm>
          </p:grpSpPr>
          <p:pic>
            <p:nvPicPr>
              <p:cNvPr id="34" name="Picture 2" descr="Image result for electric power grid">
                <a:extLst>
                  <a:ext uri="{FF2B5EF4-FFF2-40B4-BE49-F238E27FC236}">
                    <a16:creationId xmlns:a16="http://schemas.microsoft.com/office/drawing/2014/main" id="{28FB9AED-5E2D-4093-B684-398955FFBCC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792"/>
              <a:stretch/>
            </p:blipFill>
            <p:spPr bwMode="auto">
              <a:xfrm>
                <a:off x="8744053" y="3790001"/>
                <a:ext cx="2708814" cy="1615148"/>
              </a:xfrm>
              <a:prstGeom prst="rect">
                <a:avLst/>
              </a:prstGeom>
              <a:noFill/>
              <a:extLst>
                <a:ext uri="{909E8E84-426E-40DD-AFC4-6F175D3DCCD1}">
                  <a14:hiddenFill xmlns:a14="http://schemas.microsoft.com/office/drawing/2010/main">
                    <a:solidFill>
                      <a:srgbClr val="FFFFFF"/>
                    </a:solidFill>
                  </a14:hiddenFill>
                </a:ext>
              </a:extLst>
            </p:spPr>
          </p:pic>
          <p:sp>
            <p:nvSpPr>
              <p:cNvPr id="35" name="Rectangle 34">
                <a:extLst>
                  <a:ext uri="{FF2B5EF4-FFF2-40B4-BE49-F238E27FC236}">
                    <a16:creationId xmlns:a16="http://schemas.microsoft.com/office/drawing/2014/main" id="{AAE8453B-D814-4615-A8D1-467E284F286D}"/>
                  </a:ext>
                </a:extLst>
              </p:cNvPr>
              <p:cNvSpPr/>
              <p:nvPr/>
            </p:nvSpPr>
            <p:spPr>
              <a:xfrm>
                <a:off x="8744053" y="5175152"/>
                <a:ext cx="1085747" cy="2299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2"/>
                    </a:solidFill>
                    <a:latin typeface="Arial" pitchFamily="34" charset="0"/>
                    <a:cs typeface="Arial" pitchFamily="34" charset="0"/>
                  </a:rPr>
                  <a:t>Power Grid</a:t>
                </a:r>
              </a:p>
            </p:txBody>
          </p:sp>
          <p:sp>
            <p:nvSpPr>
              <p:cNvPr id="36" name="TextBox 35">
                <a:extLst>
                  <a:ext uri="{FF2B5EF4-FFF2-40B4-BE49-F238E27FC236}">
                    <a16:creationId xmlns:a16="http://schemas.microsoft.com/office/drawing/2014/main" id="{D5082873-3ED7-449E-A682-9FBE6B3022B4}"/>
                  </a:ext>
                </a:extLst>
              </p:cNvPr>
              <p:cNvSpPr txBox="1"/>
              <p:nvPr/>
            </p:nvSpPr>
            <p:spPr>
              <a:xfrm>
                <a:off x="9220200" y="5589496"/>
                <a:ext cx="1667444" cy="400110"/>
              </a:xfrm>
              <a:prstGeom prst="rect">
                <a:avLst/>
              </a:prstGeom>
              <a:noFill/>
              <a:ln>
                <a:solidFill>
                  <a:schemeClr val="tx2"/>
                </a:solidFill>
              </a:ln>
            </p:spPr>
            <p:txBody>
              <a:bodyPr wrap="none" rtlCol="0">
                <a:spAutoFit/>
              </a:bodyPr>
              <a:lstStyle/>
              <a:p>
                <a:r>
                  <a:rPr lang="en-US" sz="2000" dirty="0">
                    <a:latin typeface="Arial" pitchFamily="34" charset="0"/>
                    <a:cs typeface="Arial" pitchFamily="34" charset="0"/>
                  </a:rPr>
                  <a:t>Electric Load</a:t>
                </a:r>
              </a:p>
            </p:txBody>
          </p:sp>
          <p:grpSp>
            <p:nvGrpSpPr>
              <p:cNvPr id="37" name="Group 36">
                <a:extLst>
                  <a:ext uri="{FF2B5EF4-FFF2-40B4-BE49-F238E27FC236}">
                    <a16:creationId xmlns:a16="http://schemas.microsoft.com/office/drawing/2014/main" id="{F5916180-07B8-432C-A3E4-D7CEF382D948}"/>
                  </a:ext>
                </a:extLst>
              </p:cNvPr>
              <p:cNvGrpSpPr/>
              <p:nvPr/>
            </p:nvGrpSpPr>
            <p:grpSpPr>
              <a:xfrm>
                <a:off x="7220338" y="4177357"/>
                <a:ext cx="1429235" cy="707886"/>
                <a:chOff x="7372738" y="5071608"/>
                <a:chExt cx="1429235" cy="707886"/>
              </a:xfrm>
            </p:grpSpPr>
            <p:sp>
              <p:nvSpPr>
                <p:cNvPr id="38" name="TextBox 37">
                  <a:extLst>
                    <a:ext uri="{FF2B5EF4-FFF2-40B4-BE49-F238E27FC236}">
                      <a16:creationId xmlns:a16="http://schemas.microsoft.com/office/drawing/2014/main" id="{3B766A5F-1065-407C-A19F-0A794CE915F1}"/>
                    </a:ext>
                  </a:extLst>
                </p:cNvPr>
                <p:cNvSpPr txBox="1"/>
                <p:nvPr/>
              </p:nvSpPr>
              <p:spPr>
                <a:xfrm>
                  <a:off x="7391873" y="5071608"/>
                  <a:ext cx="1282723" cy="707886"/>
                </a:xfrm>
                <a:prstGeom prst="rect">
                  <a:avLst/>
                </a:prstGeom>
                <a:solidFill>
                  <a:schemeClr val="bg1"/>
                </a:solidFill>
              </p:spPr>
              <p:txBody>
                <a:bodyPr wrap="none" rtlCol="0">
                  <a:spAutoFit/>
                </a:bodyPr>
                <a:lstStyle/>
                <a:p>
                  <a:pPr algn="ctr"/>
                  <a:r>
                    <a:rPr lang="en-US" sz="2000" dirty="0">
                      <a:solidFill>
                        <a:schemeClr val="accent2"/>
                      </a:solidFill>
                      <a:latin typeface="Arial" pitchFamily="34" charset="0"/>
                      <a:cs typeface="Arial" pitchFamily="34" charset="0"/>
                    </a:rPr>
                    <a:t>AC </a:t>
                  </a:r>
                </a:p>
                <a:p>
                  <a:pPr algn="ctr"/>
                  <a:r>
                    <a:rPr lang="en-US" sz="2000" dirty="0">
                      <a:solidFill>
                        <a:schemeClr val="accent2"/>
                      </a:solidFill>
                      <a:latin typeface="Arial" pitchFamily="34" charset="0"/>
                      <a:cs typeface="Arial" pitchFamily="34" charset="0"/>
                    </a:rPr>
                    <a:t>Electricity</a:t>
                  </a:r>
                </a:p>
              </p:txBody>
            </p:sp>
            <p:cxnSp>
              <p:nvCxnSpPr>
                <p:cNvPr id="39" name="Straight Arrow Connector 38">
                  <a:extLst>
                    <a:ext uri="{FF2B5EF4-FFF2-40B4-BE49-F238E27FC236}">
                      <a16:creationId xmlns:a16="http://schemas.microsoft.com/office/drawing/2014/main" id="{943634EB-2891-4FB9-94F2-8295B6803EB9}"/>
                    </a:ext>
                  </a:extLst>
                </p:cNvPr>
                <p:cNvCxnSpPr>
                  <a:cxnSpLocks/>
                </p:cNvCxnSpPr>
                <p:nvPr/>
              </p:nvCxnSpPr>
              <p:spPr>
                <a:xfrm flipV="1">
                  <a:off x="7372738" y="5437399"/>
                  <a:ext cx="1429235" cy="1"/>
                </a:xfrm>
                <a:prstGeom prst="straightConnector1">
                  <a:avLst/>
                </a:prstGeom>
                <a:ln w="41275">
                  <a:solidFill>
                    <a:schemeClr val="accent2"/>
                  </a:solidFill>
                  <a:headEnd w="lg" len="lg"/>
                  <a:tailEnd type="stealth" w="lg" len="lg"/>
                </a:ln>
              </p:spPr>
              <p:style>
                <a:lnRef idx="1">
                  <a:schemeClr val="accent1"/>
                </a:lnRef>
                <a:fillRef idx="0">
                  <a:schemeClr val="accent1"/>
                </a:fillRef>
                <a:effectRef idx="0">
                  <a:schemeClr val="accent1"/>
                </a:effectRef>
                <a:fontRef idx="minor">
                  <a:schemeClr val="tx1"/>
                </a:fontRef>
              </p:style>
            </p:cxnSp>
          </p:grpSp>
        </p:grpSp>
        <p:grpSp>
          <p:nvGrpSpPr>
            <p:cNvPr id="40" name="Group 39">
              <a:extLst>
                <a:ext uri="{FF2B5EF4-FFF2-40B4-BE49-F238E27FC236}">
                  <a16:creationId xmlns:a16="http://schemas.microsoft.com/office/drawing/2014/main" id="{834BF14C-58C3-4DA9-884B-EBD00E2CD119}"/>
                </a:ext>
              </a:extLst>
            </p:cNvPr>
            <p:cNvGrpSpPr/>
            <p:nvPr/>
          </p:nvGrpSpPr>
          <p:grpSpPr>
            <a:xfrm>
              <a:off x="4883417" y="3770358"/>
              <a:ext cx="2245517" cy="2619012"/>
              <a:chOff x="4883417" y="3770358"/>
              <a:chExt cx="2245517" cy="2619012"/>
            </a:xfrm>
          </p:grpSpPr>
          <p:grpSp>
            <p:nvGrpSpPr>
              <p:cNvPr id="41" name="Group 40">
                <a:extLst>
                  <a:ext uri="{FF2B5EF4-FFF2-40B4-BE49-F238E27FC236}">
                    <a16:creationId xmlns:a16="http://schemas.microsoft.com/office/drawing/2014/main" id="{94485FD9-01E6-4C2C-9E84-49887B47687F}"/>
                  </a:ext>
                </a:extLst>
              </p:cNvPr>
              <p:cNvGrpSpPr/>
              <p:nvPr/>
            </p:nvGrpSpPr>
            <p:grpSpPr>
              <a:xfrm>
                <a:off x="4889599" y="3770358"/>
                <a:ext cx="2239335" cy="1602654"/>
                <a:chOff x="4889599" y="3770358"/>
                <a:chExt cx="2239335" cy="1602654"/>
              </a:xfrm>
            </p:grpSpPr>
            <p:pic>
              <p:nvPicPr>
                <p:cNvPr id="44" name="Picture 2" descr="Image result for solar inverter">
                  <a:extLst>
                    <a:ext uri="{FF2B5EF4-FFF2-40B4-BE49-F238E27FC236}">
                      <a16:creationId xmlns:a16="http://schemas.microsoft.com/office/drawing/2014/main" id="{50136BC3-22C5-47C6-8AA5-BB51B014208B}"/>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r="18204"/>
                <a:stretch/>
              </p:blipFill>
              <p:spPr bwMode="auto">
                <a:xfrm>
                  <a:off x="4892139" y="3770358"/>
                  <a:ext cx="2236795" cy="1602301"/>
                </a:xfrm>
                <a:prstGeom prst="rect">
                  <a:avLst/>
                </a:prstGeom>
                <a:noFill/>
                <a:extLst>
                  <a:ext uri="{909E8E84-426E-40DD-AFC4-6F175D3DCCD1}">
                    <a14:hiddenFill xmlns:a14="http://schemas.microsoft.com/office/drawing/2010/main">
                      <a:solidFill>
                        <a:srgbClr val="FFFFFF"/>
                      </a:solidFill>
                    </a14:hiddenFill>
                  </a:ext>
                </a:extLst>
              </p:spPr>
            </p:pic>
            <p:sp>
              <p:nvSpPr>
                <p:cNvPr id="45" name="Rectangle 44">
                  <a:extLst>
                    <a:ext uri="{FF2B5EF4-FFF2-40B4-BE49-F238E27FC236}">
                      <a16:creationId xmlns:a16="http://schemas.microsoft.com/office/drawing/2014/main" id="{BCEC96A9-80B2-47BE-978F-B54B954560B3}"/>
                    </a:ext>
                  </a:extLst>
                </p:cNvPr>
                <p:cNvSpPr/>
                <p:nvPr/>
              </p:nvSpPr>
              <p:spPr>
                <a:xfrm>
                  <a:off x="4889599" y="5143015"/>
                  <a:ext cx="1262281" cy="2299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2"/>
                      </a:solidFill>
                      <a:latin typeface="Arial" pitchFamily="34" charset="0"/>
                      <a:cs typeface="Arial" pitchFamily="34" charset="0"/>
                    </a:rPr>
                    <a:t>Solar Inverter</a:t>
                  </a:r>
                </a:p>
              </p:txBody>
            </p:sp>
          </p:grpSp>
          <p:sp>
            <p:nvSpPr>
              <p:cNvPr id="42" name="TextBox 41">
                <a:extLst>
                  <a:ext uri="{FF2B5EF4-FFF2-40B4-BE49-F238E27FC236}">
                    <a16:creationId xmlns:a16="http://schemas.microsoft.com/office/drawing/2014/main" id="{E52D2002-4CC7-4E7B-89BA-1ED5CED7D04F}"/>
                  </a:ext>
                </a:extLst>
              </p:cNvPr>
              <p:cNvSpPr txBox="1"/>
              <p:nvPr/>
            </p:nvSpPr>
            <p:spPr>
              <a:xfrm>
                <a:off x="4884076" y="5589496"/>
                <a:ext cx="2236795" cy="400110"/>
              </a:xfrm>
              <a:prstGeom prst="rect">
                <a:avLst/>
              </a:prstGeom>
              <a:noFill/>
              <a:ln>
                <a:solidFill>
                  <a:schemeClr val="tx2"/>
                </a:solidFill>
              </a:ln>
            </p:spPr>
            <p:txBody>
              <a:bodyPr wrap="square" rtlCol="0">
                <a:spAutoFit/>
              </a:bodyPr>
              <a:lstStyle/>
              <a:p>
                <a:r>
                  <a:rPr lang="en-US" sz="2000" dirty="0">
                    <a:latin typeface="Arial" pitchFamily="34" charset="0"/>
                    <a:cs typeface="Arial" pitchFamily="34" charset="0"/>
                  </a:rPr>
                  <a:t>Power Electronics</a:t>
                </a:r>
              </a:p>
            </p:txBody>
          </p:sp>
          <p:sp>
            <p:nvSpPr>
              <p:cNvPr id="43" name="TextBox 42">
                <a:extLst>
                  <a:ext uri="{FF2B5EF4-FFF2-40B4-BE49-F238E27FC236}">
                    <a16:creationId xmlns:a16="http://schemas.microsoft.com/office/drawing/2014/main" id="{926C3661-4DCC-4B2A-A4AF-C46C8DB7107B}"/>
                  </a:ext>
                </a:extLst>
              </p:cNvPr>
              <p:cNvSpPr txBox="1"/>
              <p:nvPr/>
            </p:nvSpPr>
            <p:spPr>
              <a:xfrm>
                <a:off x="4883417" y="5989260"/>
                <a:ext cx="2237454" cy="400110"/>
              </a:xfrm>
              <a:prstGeom prst="rect">
                <a:avLst/>
              </a:prstGeom>
              <a:noFill/>
              <a:ln>
                <a:solidFill>
                  <a:schemeClr val="tx2"/>
                </a:solidFill>
              </a:ln>
            </p:spPr>
            <p:txBody>
              <a:bodyPr wrap="square" rtlCol="0">
                <a:spAutoFit/>
              </a:bodyPr>
              <a:lstStyle/>
              <a:p>
                <a:r>
                  <a:rPr lang="en-US" sz="2000" dirty="0">
                    <a:latin typeface="Arial" pitchFamily="34" charset="0"/>
                    <a:cs typeface="Arial" pitchFamily="34" charset="0"/>
                  </a:rPr>
                  <a:t>Digital Controller</a:t>
                </a:r>
              </a:p>
            </p:txBody>
          </p:sp>
        </p:grpSp>
        <p:grpSp>
          <p:nvGrpSpPr>
            <p:cNvPr id="46" name="Group 45">
              <a:extLst>
                <a:ext uri="{FF2B5EF4-FFF2-40B4-BE49-F238E27FC236}">
                  <a16:creationId xmlns:a16="http://schemas.microsoft.com/office/drawing/2014/main" id="{977B38F8-C0D5-4EEE-A140-DD1D79133102}"/>
                </a:ext>
              </a:extLst>
            </p:cNvPr>
            <p:cNvGrpSpPr/>
            <p:nvPr/>
          </p:nvGrpSpPr>
          <p:grpSpPr>
            <a:xfrm>
              <a:off x="3342683" y="4177357"/>
              <a:ext cx="1466628" cy="707886"/>
              <a:chOff x="3186393" y="5081768"/>
              <a:chExt cx="1466628" cy="707886"/>
            </a:xfrm>
          </p:grpSpPr>
          <p:sp>
            <p:nvSpPr>
              <p:cNvPr id="47" name="TextBox 46">
                <a:extLst>
                  <a:ext uri="{FF2B5EF4-FFF2-40B4-BE49-F238E27FC236}">
                    <a16:creationId xmlns:a16="http://schemas.microsoft.com/office/drawing/2014/main" id="{4A7AA739-216C-4C8E-B6A6-94E58936EA4C}"/>
                  </a:ext>
                </a:extLst>
              </p:cNvPr>
              <p:cNvSpPr txBox="1"/>
              <p:nvPr/>
            </p:nvSpPr>
            <p:spPr>
              <a:xfrm>
                <a:off x="3186393" y="5081768"/>
                <a:ext cx="1292492" cy="707886"/>
              </a:xfrm>
              <a:prstGeom prst="rect">
                <a:avLst/>
              </a:prstGeom>
              <a:solidFill>
                <a:schemeClr val="bg1"/>
              </a:solidFill>
            </p:spPr>
            <p:txBody>
              <a:bodyPr wrap="square" rtlCol="0">
                <a:spAutoFit/>
              </a:bodyPr>
              <a:lstStyle/>
              <a:p>
                <a:pPr algn="ctr"/>
                <a:r>
                  <a:rPr lang="en-US" sz="2000" dirty="0">
                    <a:solidFill>
                      <a:srgbClr val="176338"/>
                    </a:solidFill>
                    <a:latin typeface="Arial" pitchFamily="34" charset="0"/>
                    <a:cs typeface="Arial" pitchFamily="34" charset="0"/>
                  </a:rPr>
                  <a:t>DC Electricity</a:t>
                </a:r>
              </a:p>
            </p:txBody>
          </p:sp>
          <p:cxnSp>
            <p:nvCxnSpPr>
              <p:cNvPr id="48" name="Straight Arrow Connector 47">
                <a:extLst>
                  <a:ext uri="{FF2B5EF4-FFF2-40B4-BE49-F238E27FC236}">
                    <a16:creationId xmlns:a16="http://schemas.microsoft.com/office/drawing/2014/main" id="{D515AB24-0309-4549-B155-E6D81B9604C6}"/>
                  </a:ext>
                </a:extLst>
              </p:cNvPr>
              <p:cNvCxnSpPr>
                <a:cxnSpLocks/>
              </p:cNvCxnSpPr>
              <p:nvPr/>
            </p:nvCxnSpPr>
            <p:spPr>
              <a:xfrm>
                <a:off x="3210188" y="5440341"/>
                <a:ext cx="1442833" cy="4632"/>
              </a:xfrm>
              <a:prstGeom prst="straightConnector1">
                <a:avLst/>
              </a:prstGeom>
              <a:ln w="41275">
                <a:solidFill>
                  <a:srgbClr val="176338"/>
                </a:solidFill>
                <a:headEnd w="lg" len="lg"/>
                <a:tailEnd type="stealth" w="lg" len="lg"/>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802915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C6DC22-FF6A-4141-9439-19E233D8C0FD}"/>
              </a:ext>
            </a:extLst>
          </p:cNvPr>
          <p:cNvSpPr>
            <a:spLocks noGrp="1"/>
          </p:cNvSpPr>
          <p:nvPr>
            <p:ph type="title"/>
          </p:nvPr>
        </p:nvSpPr>
        <p:spPr/>
        <p:txBody>
          <a:bodyPr/>
          <a:lstStyle/>
          <a:p>
            <a:r>
              <a:rPr lang="en-US" dirty="0"/>
              <a:t>Simulink and Model-Based Design</a:t>
            </a:r>
            <a:br>
              <a:rPr lang="en-US" dirty="0"/>
            </a:br>
            <a:r>
              <a:rPr lang="en-US" dirty="0"/>
              <a:t>	– A Better Way for Power Electronics Control Design –</a:t>
            </a:r>
          </a:p>
        </p:txBody>
      </p:sp>
      <p:sp>
        <p:nvSpPr>
          <p:cNvPr id="12" name="Content Placeholder 11">
            <a:extLst>
              <a:ext uri="{FF2B5EF4-FFF2-40B4-BE49-F238E27FC236}">
                <a16:creationId xmlns:a16="http://schemas.microsoft.com/office/drawing/2014/main" id="{F9861238-7D70-44CD-B972-FE5556267ADE}"/>
              </a:ext>
            </a:extLst>
          </p:cNvPr>
          <p:cNvSpPr>
            <a:spLocks noGrp="1"/>
          </p:cNvSpPr>
          <p:nvPr>
            <p:ph idx="1"/>
          </p:nvPr>
        </p:nvSpPr>
        <p:spPr/>
        <p:txBody>
          <a:bodyPr/>
          <a:lstStyle/>
          <a:p>
            <a:r>
              <a:rPr lang="en-US" dirty="0"/>
              <a:t>Model-Based Design is the CAE approach of using system-level, behavioral simulations to develop algorithmic code for embedded software systems</a:t>
            </a:r>
          </a:p>
          <a:p>
            <a:endParaRPr lang="en-US" dirty="0"/>
          </a:p>
          <a:p>
            <a:r>
              <a:rPr lang="en-US" dirty="0"/>
              <a:t>With Model-Based Design you:</a:t>
            </a:r>
          </a:p>
          <a:p>
            <a:pPr lvl="1"/>
            <a:r>
              <a:rPr lang="en-US" sz="2400" dirty="0"/>
              <a:t>Design with simulation</a:t>
            </a:r>
          </a:p>
          <a:p>
            <a:pPr lvl="1"/>
            <a:r>
              <a:rPr lang="en-US" sz="2400" dirty="0"/>
              <a:t>Prototype on real-time hardware</a:t>
            </a:r>
          </a:p>
          <a:p>
            <a:pPr lvl="1"/>
            <a:r>
              <a:rPr lang="en-US" sz="2400" dirty="0"/>
              <a:t>Generate code for production</a:t>
            </a:r>
          </a:p>
          <a:p>
            <a:endParaRPr lang="en-US" dirty="0"/>
          </a:p>
          <a:p>
            <a:r>
              <a:rPr lang="en-US" dirty="0"/>
              <a:t>Model-Based Design helps engineers design and verify the critical software algorithms </a:t>
            </a:r>
            <a:r>
              <a:rPr lang="en-US" i="1" u="sng" dirty="0"/>
              <a:t>before testing on hardware</a:t>
            </a:r>
            <a:endParaRPr lang="en-US" dirty="0"/>
          </a:p>
          <a:p>
            <a:pPr marL="0" indent="0">
              <a:buNone/>
            </a:pPr>
            <a:endParaRPr lang="en-US" dirty="0"/>
          </a:p>
        </p:txBody>
      </p:sp>
    </p:spTree>
    <p:extLst>
      <p:ext uri="{BB962C8B-B14F-4D97-AF65-F5344CB8AC3E}">
        <p14:creationId xmlns:p14="http://schemas.microsoft.com/office/powerpoint/2010/main" val="3031254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Rectangle 2"/>
          <p:cNvSpPr>
            <a:spLocks noGrp="1" noChangeArrowheads="1"/>
          </p:cNvSpPr>
          <p:nvPr>
            <p:ph type="title"/>
          </p:nvPr>
        </p:nvSpPr>
        <p:spPr/>
        <p:txBody>
          <a:bodyPr/>
          <a:lstStyle/>
          <a:p>
            <a:pPr eaLnBrk="1" hangingPunct="1"/>
            <a:r>
              <a:rPr lang="en-US" dirty="0"/>
              <a:t>Benefits of Model-Based Design for Power Electronics Control</a:t>
            </a:r>
          </a:p>
        </p:txBody>
      </p:sp>
      <p:sp>
        <p:nvSpPr>
          <p:cNvPr id="3" name="Inhaltsplatzhalter 2"/>
          <p:cNvSpPr>
            <a:spLocks noGrp="1"/>
          </p:cNvSpPr>
          <p:nvPr>
            <p:ph sz="half" idx="2"/>
          </p:nvPr>
        </p:nvSpPr>
        <p:spPr>
          <a:xfrm>
            <a:off x="8077200" y="1583007"/>
            <a:ext cx="3886200" cy="4970193"/>
          </a:xfrm>
        </p:spPr>
        <p:txBody>
          <a:bodyPr/>
          <a:lstStyle/>
          <a:p>
            <a:r>
              <a:rPr lang="en-US" sz="2000" dirty="0"/>
              <a:t>Understand system behavior earlier in the project</a:t>
            </a:r>
          </a:p>
          <a:p>
            <a:r>
              <a:rPr lang="en-US" sz="2000" dirty="0"/>
              <a:t>Handle system complexity and design changes</a:t>
            </a:r>
          </a:p>
          <a:p>
            <a:r>
              <a:rPr lang="en-US" sz="2000" dirty="0"/>
              <a:t>Reduce the time for design cycles</a:t>
            </a:r>
          </a:p>
          <a:p>
            <a:r>
              <a:rPr lang="en-US" sz="2000" dirty="0"/>
              <a:t>Generate code for practically any hardware platform</a:t>
            </a:r>
          </a:p>
          <a:p>
            <a:r>
              <a:rPr lang="en-US" sz="2000" dirty="0"/>
              <a:t>Verify control </a:t>
            </a:r>
            <a:r>
              <a:rPr lang="en-US" sz="2000"/>
              <a:t>algorithms using </a:t>
            </a:r>
            <a:r>
              <a:rPr lang="en-US" sz="2000" dirty="0"/>
              <a:t>desktop and real-time simulations</a:t>
            </a:r>
            <a:endParaRPr lang="de-DE" sz="2000" dirty="0"/>
          </a:p>
        </p:txBody>
      </p:sp>
      <p:sp>
        <p:nvSpPr>
          <p:cNvPr id="74" name="AutoShape 19"/>
          <p:cNvSpPr>
            <a:spLocks noChangeArrowheads="1"/>
          </p:cNvSpPr>
          <p:nvPr/>
        </p:nvSpPr>
        <p:spPr bwMode="auto">
          <a:xfrm>
            <a:off x="762000" y="6080012"/>
            <a:ext cx="4668871" cy="365760"/>
          </a:xfrm>
          <a:prstGeom prst="roundRect">
            <a:avLst>
              <a:gd name="adj" fmla="val 16667"/>
            </a:avLst>
          </a:prstGeom>
          <a:solidFill>
            <a:srgbClr val="E0DCDA"/>
          </a:solidFill>
          <a:ln w="6350" cap="flat" cmpd="sng" algn="ctr">
            <a:solidFill>
              <a:schemeClr val="bg1">
                <a:lumMod val="50000"/>
              </a:schemeClr>
            </a:solidFill>
            <a:prstDash val="solid"/>
            <a:round/>
            <a:headEnd type="none" w="med" len="med"/>
            <a:tailEnd type="none" w="med" len="med"/>
          </a:ln>
          <a:effectLst>
            <a:innerShdw blurRad="342900">
              <a:schemeClr val="tx1">
                <a:alpha val="37000"/>
              </a:schemeClr>
            </a:innerShdw>
          </a:effectLst>
        </p:spPr>
        <p:txBody>
          <a:bodyPr vert="horz" wrap="square" lIns="91440" tIns="45720" rIns="91440" bIns="45720" numCol="1" rtlCol="0" anchor="ctr" anchorCtr="0" compatLnSpc="1">
            <a:prstTxWarp prst="textNoShape">
              <a:avLst/>
            </a:prstTxWarp>
          </a:bodyPr>
          <a:lstStyle/>
          <a:p>
            <a:pPr algn="ctr"/>
            <a:r>
              <a:rPr lang="en-US" sz="1200" b="1" dirty="0">
                <a:latin typeface="Arial" pitchFamily="34" charset="0"/>
                <a:cs typeface="Arial" pitchFamily="34" charset="0"/>
              </a:rPr>
              <a:t>INTEGRATION</a:t>
            </a:r>
          </a:p>
        </p:txBody>
      </p:sp>
      <p:sp>
        <p:nvSpPr>
          <p:cNvPr id="75" name="Left-Right Arrow 45"/>
          <p:cNvSpPr/>
          <p:nvPr/>
        </p:nvSpPr>
        <p:spPr>
          <a:xfrm rot="5400000">
            <a:off x="2781300" y="5668139"/>
            <a:ext cx="685800" cy="304800"/>
          </a:xfrm>
          <a:prstGeom prst="leftRightArrow">
            <a:avLst>
              <a:gd name="adj1" fmla="val 61374"/>
              <a:gd name="adj2" fmla="val 79760"/>
            </a:avLst>
          </a:prstGeom>
          <a:gradFill flip="none" rotWithShape="1">
            <a:gsLst>
              <a:gs pos="82000">
                <a:srgbClr val="609EC8"/>
              </a:gs>
              <a:gs pos="60000">
                <a:srgbClr val="9CBACC"/>
              </a:gs>
            </a:gsLst>
            <a:lin ang="0" scaled="0"/>
            <a:tileRect/>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sp>
        <p:nvSpPr>
          <p:cNvPr id="77" name="Rounded Rectangle 46"/>
          <p:cNvSpPr/>
          <p:nvPr/>
        </p:nvSpPr>
        <p:spPr bwMode="auto">
          <a:xfrm>
            <a:off x="762000" y="4446677"/>
            <a:ext cx="4668871" cy="1371600"/>
          </a:xfrm>
          <a:prstGeom prst="roundRect">
            <a:avLst>
              <a:gd name="adj" fmla="val 8311"/>
            </a:avLst>
          </a:prstGeom>
          <a:solidFill>
            <a:srgbClr val="E0DCDA"/>
          </a:solidFill>
          <a:ln w="6350" cap="flat" cmpd="sng" algn="ctr">
            <a:solidFill>
              <a:schemeClr val="bg1">
                <a:lumMod val="50000"/>
              </a:schemeClr>
            </a:solidFill>
            <a:prstDash val="solid"/>
            <a:round/>
            <a:headEnd type="none" w="med" len="med"/>
            <a:tailEnd type="none" w="med" len="med"/>
          </a:ln>
          <a:effectLst>
            <a:innerShdw blurRad="342900">
              <a:schemeClr val="tx1">
                <a:alpha val="37000"/>
              </a:schemeClr>
            </a:innerShdw>
          </a:effectLst>
        </p:spPr>
        <p:txBody>
          <a:bodyPr vert="horz" wrap="square" lIns="91440" tIns="45720" rIns="91440" bIns="45720" numCol="1" rtlCol="0" anchor="t" anchorCtr="0" compatLnSpc="1">
            <a:prstTxWarp prst="textNoShape">
              <a:avLst/>
            </a:prstTxWarp>
          </a:bodyPr>
          <a:lstStyle/>
          <a:p>
            <a:pPr algn="ctr">
              <a:spcBef>
                <a:spcPts val="600"/>
              </a:spcBef>
            </a:pPr>
            <a:r>
              <a:rPr lang="en-US" sz="1200" b="1" dirty="0">
                <a:latin typeface="Arial" pitchFamily="34" charset="0"/>
                <a:cs typeface="Arial" pitchFamily="34" charset="0"/>
              </a:rPr>
              <a:t>REAL-TIME TESTING &amp; IMPLEMENTATION</a:t>
            </a:r>
          </a:p>
          <a:p>
            <a:pPr algn="ctr" fontAlgn="base">
              <a:spcBef>
                <a:spcPct val="0"/>
              </a:spcBef>
              <a:spcAft>
                <a:spcPct val="0"/>
              </a:spcAft>
            </a:pPr>
            <a:endParaRPr lang="en-US" sz="1200" b="1" dirty="0">
              <a:latin typeface="Arial" pitchFamily="34" charset="0"/>
              <a:cs typeface="Arial" pitchFamily="34" charset="0"/>
            </a:endParaRPr>
          </a:p>
        </p:txBody>
      </p:sp>
      <p:sp>
        <p:nvSpPr>
          <p:cNvPr id="78" name="Left-Right Arrow 47"/>
          <p:cNvSpPr/>
          <p:nvPr/>
        </p:nvSpPr>
        <p:spPr>
          <a:xfrm rot="5400000">
            <a:off x="2781300" y="4032837"/>
            <a:ext cx="685800" cy="304800"/>
          </a:xfrm>
          <a:prstGeom prst="leftRightArrow">
            <a:avLst>
              <a:gd name="adj1" fmla="val 61374"/>
              <a:gd name="adj2" fmla="val 79760"/>
            </a:avLst>
          </a:prstGeom>
          <a:gradFill flip="none" rotWithShape="1">
            <a:gsLst>
              <a:gs pos="82000">
                <a:srgbClr val="609EC8"/>
              </a:gs>
              <a:gs pos="60000">
                <a:srgbClr val="9CBACC"/>
              </a:gs>
            </a:gsLst>
            <a:lin ang="0" scaled="0"/>
            <a:tileRect/>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sp>
        <p:nvSpPr>
          <p:cNvPr id="79" name="Rounded Rectangle 50"/>
          <p:cNvSpPr/>
          <p:nvPr/>
        </p:nvSpPr>
        <p:spPr bwMode="auto">
          <a:xfrm>
            <a:off x="5763370" y="1468310"/>
            <a:ext cx="1877300" cy="4974336"/>
          </a:xfrm>
          <a:prstGeom prst="roundRect">
            <a:avLst>
              <a:gd name="adj" fmla="val 12421"/>
            </a:avLst>
          </a:prstGeom>
          <a:solidFill>
            <a:srgbClr val="E0DCDA"/>
          </a:solidFill>
          <a:ln w="6350" cap="flat" cmpd="sng" algn="ctr">
            <a:solidFill>
              <a:schemeClr val="bg1">
                <a:lumMod val="50000"/>
              </a:schemeClr>
            </a:solidFill>
            <a:prstDash val="solid"/>
            <a:round/>
            <a:headEnd type="none" w="med" len="med"/>
            <a:tailEnd type="none" w="med" len="med"/>
          </a:ln>
          <a:effectLst>
            <a:innerShdw blurRad="342900">
              <a:schemeClr val="tx1">
                <a:alpha val="37000"/>
              </a:schemeClr>
            </a:innerShdw>
          </a:effectLst>
        </p:spPr>
        <p:txBody>
          <a:bodyPr vert="horz" wrap="square" lIns="91440" tIns="45720" rIns="91440" bIns="45720" numCol="1" rtlCol="0" anchor="ctr" anchorCtr="0" compatLnSpc="1">
            <a:prstTxWarp prst="textNoShape">
              <a:avLst/>
            </a:prstTxWarp>
          </a:bodyPr>
          <a:lstStyle/>
          <a:p>
            <a:pPr algn="ctr"/>
            <a:endParaRPr lang="en-US" sz="1200" b="1" dirty="0">
              <a:latin typeface="Arial" pitchFamily="34" charset="0"/>
              <a:cs typeface="Arial" pitchFamily="34" charset="0"/>
            </a:endParaRPr>
          </a:p>
        </p:txBody>
      </p:sp>
      <p:sp>
        <p:nvSpPr>
          <p:cNvPr id="80" name="Rounded Rectangle 51"/>
          <p:cNvSpPr/>
          <p:nvPr/>
        </p:nvSpPr>
        <p:spPr bwMode="auto">
          <a:xfrm>
            <a:off x="762000" y="2102641"/>
            <a:ext cx="4668871" cy="2066402"/>
          </a:xfrm>
          <a:prstGeom prst="roundRect">
            <a:avLst>
              <a:gd name="adj" fmla="val 4281"/>
            </a:avLst>
          </a:prstGeom>
          <a:solidFill>
            <a:srgbClr val="E0DCDA"/>
          </a:solidFill>
          <a:ln w="6350" cap="flat" cmpd="sng" algn="ctr">
            <a:solidFill>
              <a:schemeClr val="bg1">
                <a:lumMod val="50000"/>
              </a:schemeClr>
            </a:solidFill>
            <a:prstDash val="solid"/>
            <a:round/>
            <a:headEnd type="none" w="med" len="med"/>
            <a:tailEnd type="none" w="med" len="med"/>
          </a:ln>
          <a:effectLst>
            <a:innerShdw blurRad="342900">
              <a:schemeClr val="tx1">
                <a:alpha val="37000"/>
              </a:schemeClr>
            </a:innerShdw>
          </a:effectLst>
        </p:spPr>
        <p:txBody>
          <a:bodyPr vert="horz" wrap="square" lIns="91440" tIns="45720" rIns="91440" bIns="45720" numCol="1" rtlCol="0" anchor="t" anchorCtr="0" compatLnSpc="1">
            <a:prstTxWarp prst="textNoShape">
              <a:avLst/>
            </a:prstTxWarp>
          </a:bodyPr>
          <a:lstStyle/>
          <a:p>
            <a:pPr algn="ctr"/>
            <a:r>
              <a:rPr lang="en-US" sz="1200" b="1" dirty="0">
                <a:latin typeface="Arial" pitchFamily="34" charset="0"/>
                <a:cs typeface="Arial" pitchFamily="34" charset="0"/>
              </a:rPr>
              <a:t>DESIGN</a:t>
            </a:r>
          </a:p>
          <a:p>
            <a:pPr algn="ctr" fontAlgn="base">
              <a:spcBef>
                <a:spcPct val="0"/>
              </a:spcBef>
              <a:spcAft>
                <a:spcPct val="0"/>
              </a:spcAft>
            </a:pPr>
            <a:endParaRPr lang="en-US" sz="1200" b="1" dirty="0">
              <a:latin typeface="Arial" pitchFamily="34" charset="0"/>
              <a:cs typeface="Arial" pitchFamily="34" charset="0"/>
            </a:endParaRPr>
          </a:p>
        </p:txBody>
      </p:sp>
      <p:sp>
        <p:nvSpPr>
          <p:cNvPr id="89" name="Rounded Rectangle 52"/>
          <p:cNvSpPr/>
          <p:nvPr/>
        </p:nvSpPr>
        <p:spPr bwMode="auto">
          <a:xfrm>
            <a:off x="838200" y="2398761"/>
            <a:ext cx="4479922" cy="1645920"/>
          </a:xfrm>
          <a:prstGeom prst="roundRect">
            <a:avLst>
              <a:gd name="adj" fmla="val 5468"/>
            </a:avLst>
          </a:prstGeom>
          <a:solidFill>
            <a:schemeClr val="bg1"/>
          </a:solidFill>
          <a:ln w="2857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18288" rIns="91440" bIns="45720" numCol="1" rtlCol="0" anchor="ctr" anchorCtr="0" compatLnSpc="1">
            <a:prstTxWarp prst="textNoShape">
              <a:avLst/>
            </a:prstTxWarp>
          </a:bodyPr>
          <a:lstStyle/>
          <a:p>
            <a:pPr marL="285750" indent="-285750">
              <a:buFont typeface="Arial" panose="020B0604020202020204" pitchFamily="34" charset="0"/>
              <a:buChar char="•"/>
            </a:pPr>
            <a:r>
              <a:rPr lang="en-US" sz="1600" dirty="0"/>
              <a:t>Use models as executable specification</a:t>
            </a:r>
          </a:p>
          <a:p>
            <a:pPr marL="285750" indent="-285750">
              <a:buFont typeface="Arial" panose="020B0604020202020204" pitchFamily="34" charset="0"/>
              <a:buChar char="•"/>
            </a:pPr>
            <a:r>
              <a:rPr lang="en-US" sz="1600" dirty="0"/>
              <a:t>Model at system level for design exploration</a:t>
            </a:r>
          </a:p>
          <a:p>
            <a:pPr marL="285750" indent="-285750">
              <a:buFont typeface="Arial" panose="020B0604020202020204" pitchFamily="34" charset="0"/>
              <a:buChar char="•"/>
            </a:pPr>
            <a:r>
              <a:rPr lang="en-US" sz="1600" dirty="0"/>
              <a:t>Integrate component models  to find system </a:t>
            </a:r>
            <a:br>
              <a:rPr lang="en-US" sz="1600" dirty="0"/>
            </a:br>
            <a:r>
              <a:rPr lang="en-US" sz="1600" dirty="0"/>
              <a:t>integration issues and reuse IP</a:t>
            </a:r>
            <a:endParaRPr lang="en-US" sz="1600" dirty="0">
              <a:cs typeface="Arial" pitchFamily="34" charset="0"/>
            </a:endParaRPr>
          </a:p>
        </p:txBody>
      </p:sp>
      <p:grpSp>
        <p:nvGrpSpPr>
          <p:cNvPr id="96" name="Group 38"/>
          <p:cNvGrpSpPr/>
          <p:nvPr/>
        </p:nvGrpSpPr>
        <p:grpSpPr>
          <a:xfrm>
            <a:off x="5452747" y="1507109"/>
            <a:ext cx="676550" cy="1926156"/>
            <a:chOff x="5181600" y="1507109"/>
            <a:chExt cx="676550" cy="1926156"/>
          </a:xfrm>
        </p:grpSpPr>
        <p:sp>
          <p:nvSpPr>
            <p:cNvPr id="97" name="Bent Arrow 39"/>
            <p:cNvSpPr/>
            <p:nvPr/>
          </p:nvSpPr>
          <p:spPr bwMode="auto">
            <a:xfrm flipH="1">
              <a:off x="5181600" y="1507109"/>
              <a:ext cx="676550" cy="1274493"/>
            </a:xfrm>
            <a:prstGeom prst="bentArrow">
              <a:avLst>
                <a:gd name="adj1" fmla="val 28923"/>
                <a:gd name="adj2" fmla="val 22812"/>
                <a:gd name="adj3" fmla="val 36756"/>
                <a:gd name="adj4" fmla="val 43750"/>
              </a:avLst>
            </a:prstGeom>
            <a:gradFill flip="none" rotWithShape="1">
              <a:gsLst>
                <a:gs pos="0">
                  <a:srgbClr val="4E93C2"/>
                </a:gs>
                <a:gs pos="100000">
                  <a:srgbClr val="84B3CA"/>
                </a:gs>
              </a:gsLst>
              <a:lin ang="10800000" scaled="1"/>
              <a:tileRect/>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sp>
          <p:nvSpPr>
            <p:cNvPr id="98" name="Freeform 40"/>
            <p:cNvSpPr/>
            <p:nvPr/>
          </p:nvSpPr>
          <p:spPr bwMode="auto">
            <a:xfrm flipH="1" flipV="1">
              <a:off x="5181600" y="2158772"/>
              <a:ext cx="676550" cy="1274493"/>
            </a:xfrm>
            <a:custGeom>
              <a:avLst/>
              <a:gdLst>
                <a:gd name="connsiteX0" fmla="*/ 0 w 676550"/>
                <a:gd name="connsiteY0" fmla="*/ 1274493 h 1274493"/>
                <a:gd name="connsiteX1" fmla="*/ 0 w 676550"/>
                <a:gd name="connsiteY1" fmla="*/ 352486 h 1274493"/>
                <a:gd name="connsiteX2" fmla="*/ 86694 w 676550"/>
                <a:gd name="connsiteY2" fmla="*/ 143189 h 1274493"/>
                <a:gd name="connsiteX3" fmla="*/ 295991 w 676550"/>
                <a:gd name="connsiteY3" fmla="*/ 56496 h 1274493"/>
                <a:gd name="connsiteX4" fmla="*/ 427877 w 676550"/>
                <a:gd name="connsiteY4" fmla="*/ 56495 h 1274493"/>
                <a:gd name="connsiteX5" fmla="*/ 427877 w 676550"/>
                <a:gd name="connsiteY5" fmla="*/ 0 h 1274493"/>
                <a:gd name="connsiteX6" fmla="*/ 676550 w 676550"/>
                <a:gd name="connsiteY6" fmla="*/ 154335 h 1274493"/>
                <a:gd name="connsiteX7" fmla="*/ 427877 w 676550"/>
                <a:gd name="connsiteY7" fmla="*/ 308669 h 1274493"/>
                <a:gd name="connsiteX8" fmla="*/ 427877 w 676550"/>
                <a:gd name="connsiteY8" fmla="*/ 252174 h 1274493"/>
                <a:gd name="connsiteX9" fmla="*/ 295991 w 676550"/>
                <a:gd name="connsiteY9" fmla="*/ 252174 h 1274493"/>
                <a:gd name="connsiteX10" fmla="*/ 195679 w 676550"/>
                <a:gd name="connsiteY10" fmla="*/ 352486 h 1274493"/>
                <a:gd name="connsiteX11" fmla="*/ 195679 w 676550"/>
                <a:gd name="connsiteY11" fmla="*/ 1274493 h 1274493"/>
                <a:gd name="connsiteX12" fmla="*/ 0 w 676550"/>
                <a:gd name="connsiteY12" fmla="*/ 1274493 h 1274493"/>
                <a:gd name="connsiteX0" fmla="*/ 0 w 676550"/>
                <a:gd name="connsiteY0" fmla="*/ 1274493 h 1274493"/>
                <a:gd name="connsiteX1" fmla="*/ 0 w 676550"/>
                <a:gd name="connsiteY1" fmla="*/ 352486 h 1274493"/>
                <a:gd name="connsiteX2" fmla="*/ 86694 w 676550"/>
                <a:gd name="connsiteY2" fmla="*/ 143189 h 1274493"/>
                <a:gd name="connsiteX3" fmla="*/ 295991 w 676550"/>
                <a:gd name="connsiteY3" fmla="*/ 56496 h 1274493"/>
                <a:gd name="connsiteX4" fmla="*/ 427877 w 676550"/>
                <a:gd name="connsiteY4" fmla="*/ 56495 h 1274493"/>
                <a:gd name="connsiteX5" fmla="*/ 427877 w 676550"/>
                <a:gd name="connsiteY5" fmla="*/ 0 h 1274493"/>
                <a:gd name="connsiteX6" fmla="*/ 676550 w 676550"/>
                <a:gd name="connsiteY6" fmla="*/ 154335 h 1274493"/>
                <a:gd name="connsiteX7" fmla="*/ 427877 w 676550"/>
                <a:gd name="connsiteY7" fmla="*/ 308669 h 1274493"/>
                <a:gd name="connsiteX8" fmla="*/ 427877 w 676550"/>
                <a:gd name="connsiteY8" fmla="*/ 252174 h 1274493"/>
                <a:gd name="connsiteX9" fmla="*/ 295991 w 676550"/>
                <a:gd name="connsiteY9" fmla="*/ 252174 h 1274493"/>
                <a:gd name="connsiteX10" fmla="*/ 195679 w 676550"/>
                <a:gd name="connsiteY10" fmla="*/ 352486 h 1274493"/>
                <a:gd name="connsiteX11" fmla="*/ 195679 w 676550"/>
                <a:gd name="connsiteY11" fmla="*/ 1274493 h 1274493"/>
                <a:gd name="connsiteX12" fmla="*/ 105050 w 676550"/>
                <a:gd name="connsiteY12" fmla="*/ 1274265 h 1274493"/>
                <a:gd name="connsiteX13" fmla="*/ 0 w 676550"/>
                <a:gd name="connsiteY13" fmla="*/ 1274493 h 1274493"/>
                <a:gd name="connsiteX0" fmla="*/ 105050 w 676550"/>
                <a:gd name="connsiteY0" fmla="*/ 1274265 h 1365705"/>
                <a:gd name="connsiteX1" fmla="*/ 0 w 676550"/>
                <a:gd name="connsiteY1" fmla="*/ 1274493 h 1365705"/>
                <a:gd name="connsiteX2" fmla="*/ 0 w 676550"/>
                <a:gd name="connsiteY2" fmla="*/ 352486 h 1365705"/>
                <a:gd name="connsiteX3" fmla="*/ 86694 w 676550"/>
                <a:gd name="connsiteY3" fmla="*/ 143189 h 1365705"/>
                <a:gd name="connsiteX4" fmla="*/ 295991 w 676550"/>
                <a:gd name="connsiteY4" fmla="*/ 56496 h 1365705"/>
                <a:gd name="connsiteX5" fmla="*/ 427877 w 676550"/>
                <a:gd name="connsiteY5" fmla="*/ 56495 h 1365705"/>
                <a:gd name="connsiteX6" fmla="*/ 427877 w 676550"/>
                <a:gd name="connsiteY6" fmla="*/ 0 h 1365705"/>
                <a:gd name="connsiteX7" fmla="*/ 676550 w 676550"/>
                <a:gd name="connsiteY7" fmla="*/ 154335 h 1365705"/>
                <a:gd name="connsiteX8" fmla="*/ 427877 w 676550"/>
                <a:gd name="connsiteY8" fmla="*/ 308669 h 1365705"/>
                <a:gd name="connsiteX9" fmla="*/ 427877 w 676550"/>
                <a:gd name="connsiteY9" fmla="*/ 252174 h 1365705"/>
                <a:gd name="connsiteX10" fmla="*/ 295991 w 676550"/>
                <a:gd name="connsiteY10" fmla="*/ 252174 h 1365705"/>
                <a:gd name="connsiteX11" fmla="*/ 195679 w 676550"/>
                <a:gd name="connsiteY11" fmla="*/ 352486 h 1365705"/>
                <a:gd name="connsiteX12" fmla="*/ 195679 w 676550"/>
                <a:gd name="connsiteY12" fmla="*/ 1274493 h 1365705"/>
                <a:gd name="connsiteX13" fmla="*/ 196490 w 676550"/>
                <a:gd name="connsiteY13" fmla="*/ 1365705 h 1365705"/>
                <a:gd name="connsiteX0" fmla="*/ 105050 w 676550"/>
                <a:gd name="connsiteY0" fmla="*/ 1274265 h 1274493"/>
                <a:gd name="connsiteX1" fmla="*/ 0 w 676550"/>
                <a:gd name="connsiteY1" fmla="*/ 1274493 h 1274493"/>
                <a:gd name="connsiteX2" fmla="*/ 0 w 676550"/>
                <a:gd name="connsiteY2" fmla="*/ 352486 h 1274493"/>
                <a:gd name="connsiteX3" fmla="*/ 86694 w 676550"/>
                <a:gd name="connsiteY3" fmla="*/ 143189 h 1274493"/>
                <a:gd name="connsiteX4" fmla="*/ 295991 w 676550"/>
                <a:gd name="connsiteY4" fmla="*/ 56496 h 1274493"/>
                <a:gd name="connsiteX5" fmla="*/ 427877 w 676550"/>
                <a:gd name="connsiteY5" fmla="*/ 56495 h 1274493"/>
                <a:gd name="connsiteX6" fmla="*/ 427877 w 676550"/>
                <a:gd name="connsiteY6" fmla="*/ 0 h 1274493"/>
                <a:gd name="connsiteX7" fmla="*/ 676550 w 676550"/>
                <a:gd name="connsiteY7" fmla="*/ 154335 h 1274493"/>
                <a:gd name="connsiteX8" fmla="*/ 427877 w 676550"/>
                <a:gd name="connsiteY8" fmla="*/ 308669 h 1274493"/>
                <a:gd name="connsiteX9" fmla="*/ 427877 w 676550"/>
                <a:gd name="connsiteY9" fmla="*/ 252174 h 1274493"/>
                <a:gd name="connsiteX10" fmla="*/ 295991 w 676550"/>
                <a:gd name="connsiteY10" fmla="*/ 252174 h 1274493"/>
                <a:gd name="connsiteX11" fmla="*/ 195679 w 676550"/>
                <a:gd name="connsiteY11" fmla="*/ 352486 h 1274493"/>
                <a:gd name="connsiteX12" fmla="*/ 195679 w 676550"/>
                <a:gd name="connsiteY12" fmla="*/ 1274493 h 1274493"/>
                <a:gd name="connsiteX0" fmla="*/ 0 w 676550"/>
                <a:gd name="connsiteY0" fmla="*/ 1274493 h 1274493"/>
                <a:gd name="connsiteX1" fmla="*/ 0 w 676550"/>
                <a:gd name="connsiteY1" fmla="*/ 352486 h 1274493"/>
                <a:gd name="connsiteX2" fmla="*/ 86694 w 676550"/>
                <a:gd name="connsiteY2" fmla="*/ 143189 h 1274493"/>
                <a:gd name="connsiteX3" fmla="*/ 295991 w 676550"/>
                <a:gd name="connsiteY3" fmla="*/ 56496 h 1274493"/>
                <a:gd name="connsiteX4" fmla="*/ 427877 w 676550"/>
                <a:gd name="connsiteY4" fmla="*/ 56495 h 1274493"/>
                <a:gd name="connsiteX5" fmla="*/ 427877 w 676550"/>
                <a:gd name="connsiteY5" fmla="*/ 0 h 1274493"/>
                <a:gd name="connsiteX6" fmla="*/ 676550 w 676550"/>
                <a:gd name="connsiteY6" fmla="*/ 154335 h 1274493"/>
                <a:gd name="connsiteX7" fmla="*/ 427877 w 676550"/>
                <a:gd name="connsiteY7" fmla="*/ 308669 h 1274493"/>
                <a:gd name="connsiteX8" fmla="*/ 427877 w 676550"/>
                <a:gd name="connsiteY8" fmla="*/ 252174 h 1274493"/>
                <a:gd name="connsiteX9" fmla="*/ 295991 w 676550"/>
                <a:gd name="connsiteY9" fmla="*/ 252174 h 1274493"/>
                <a:gd name="connsiteX10" fmla="*/ 195679 w 676550"/>
                <a:gd name="connsiteY10" fmla="*/ 352486 h 1274493"/>
                <a:gd name="connsiteX11" fmla="*/ 195679 w 676550"/>
                <a:gd name="connsiteY11" fmla="*/ 1274493 h 1274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6550" h="1274493">
                  <a:moveTo>
                    <a:pt x="0" y="1274493"/>
                  </a:moveTo>
                  <a:lnTo>
                    <a:pt x="0" y="352486"/>
                  </a:lnTo>
                  <a:cubicBezTo>
                    <a:pt x="0" y="273984"/>
                    <a:pt x="31185" y="198698"/>
                    <a:pt x="86694" y="143189"/>
                  </a:cubicBezTo>
                  <a:cubicBezTo>
                    <a:pt x="142203" y="87680"/>
                    <a:pt x="217490" y="56495"/>
                    <a:pt x="295991" y="56496"/>
                  </a:cubicBezTo>
                  <a:lnTo>
                    <a:pt x="427877" y="56495"/>
                  </a:lnTo>
                  <a:lnTo>
                    <a:pt x="427877" y="0"/>
                  </a:lnTo>
                  <a:lnTo>
                    <a:pt x="676550" y="154335"/>
                  </a:lnTo>
                  <a:lnTo>
                    <a:pt x="427877" y="308669"/>
                  </a:lnTo>
                  <a:lnTo>
                    <a:pt x="427877" y="252174"/>
                  </a:lnTo>
                  <a:lnTo>
                    <a:pt x="295991" y="252174"/>
                  </a:lnTo>
                  <a:cubicBezTo>
                    <a:pt x="240590" y="252174"/>
                    <a:pt x="195679" y="297085"/>
                    <a:pt x="195679" y="352486"/>
                  </a:cubicBezTo>
                  <a:lnTo>
                    <a:pt x="195679" y="1274493"/>
                  </a:lnTo>
                </a:path>
              </a:pathLst>
            </a:custGeom>
            <a:gradFill flip="none" rotWithShape="1">
              <a:gsLst>
                <a:gs pos="0">
                  <a:srgbClr val="4E93C2"/>
                </a:gs>
                <a:gs pos="100000">
                  <a:srgbClr val="84B3CA"/>
                </a:gs>
              </a:gsLst>
              <a:lin ang="10800000" scaled="1"/>
              <a:tileRect/>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grpSp>
      <p:grpSp>
        <p:nvGrpSpPr>
          <p:cNvPr id="99" name="Group 41"/>
          <p:cNvGrpSpPr/>
          <p:nvPr/>
        </p:nvGrpSpPr>
        <p:grpSpPr>
          <a:xfrm>
            <a:off x="5452747" y="3124200"/>
            <a:ext cx="676550" cy="2057400"/>
            <a:chOff x="3952600" y="3124200"/>
            <a:chExt cx="676550" cy="2057400"/>
          </a:xfrm>
        </p:grpSpPr>
        <p:sp>
          <p:nvSpPr>
            <p:cNvPr id="100" name="Bent Arrow 42"/>
            <p:cNvSpPr/>
            <p:nvPr/>
          </p:nvSpPr>
          <p:spPr bwMode="auto">
            <a:xfrm flipH="1">
              <a:off x="3952600" y="3124200"/>
              <a:ext cx="676550" cy="1274493"/>
            </a:xfrm>
            <a:prstGeom prst="bentArrow">
              <a:avLst>
                <a:gd name="adj1" fmla="val 28923"/>
                <a:gd name="adj2" fmla="val 22812"/>
                <a:gd name="adj3" fmla="val 36756"/>
                <a:gd name="adj4" fmla="val 43750"/>
              </a:avLst>
            </a:prstGeom>
            <a:gradFill flip="none" rotWithShape="1">
              <a:gsLst>
                <a:gs pos="0">
                  <a:srgbClr val="4E93C2"/>
                </a:gs>
                <a:gs pos="100000">
                  <a:srgbClr val="84B3CA"/>
                </a:gs>
              </a:gsLst>
              <a:lin ang="10800000" scaled="1"/>
              <a:tileRect/>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sp>
          <p:nvSpPr>
            <p:cNvPr id="101" name="Freeform 43"/>
            <p:cNvSpPr/>
            <p:nvPr/>
          </p:nvSpPr>
          <p:spPr bwMode="auto">
            <a:xfrm flipH="1" flipV="1">
              <a:off x="3952600" y="3907107"/>
              <a:ext cx="676550" cy="1274493"/>
            </a:xfrm>
            <a:custGeom>
              <a:avLst/>
              <a:gdLst>
                <a:gd name="connsiteX0" fmla="*/ 0 w 676550"/>
                <a:gd name="connsiteY0" fmla="*/ 1274493 h 1274493"/>
                <a:gd name="connsiteX1" fmla="*/ 0 w 676550"/>
                <a:gd name="connsiteY1" fmla="*/ 352486 h 1274493"/>
                <a:gd name="connsiteX2" fmla="*/ 86694 w 676550"/>
                <a:gd name="connsiteY2" fmla="*/ 143189 h 1274493"/>
                <a:gd name="connsiteX3" fmla="*/ 295991 w 676550"/>
                <a:gd name="connsiteY3" fmla="*/ 56496 h 1274493"/>
                <a:gd name="connsiteX4" fmla="*/ 427877 w 676550"/>
                <a:gd name="connsiteY4" fmla="*/ 56495 h 1274493"/>
                <a:gd name="connsiteX5" fmla="*/ 427877 w 676550"/>
                <a:gd name="connsiteY5" fmla="*/ 0 h 1274493"/>
                <a:gd name="connsiteX6" fmla="*/ 676550 w 676550"/>
                <a:gd name="connsiteY6" fmla="*/ 154335 h 1274493"/>
                <a:gd name="connsiteX7" fmla="*/ 427877 w 676550"/>
                <a:gd name="connsiteY7" fmla="*/ 308669 h 1274493"/>
                <a:gd name="connsiteX8" fmla="*/ 427877 w 676550"/>
                <a:gd name="connsiteY8" fmla="*/ 252174 h 1274493"/>
                <a:gd name="connsiteX9" fmla="*/ 295991 w 676550"/>
                <a:gd name="connsiteY9" fmla="*/ 252174 h 1274493"/>
                <a:gd name="connsiteX10" fmla="*/ 195679 w 676550"/>
                <a:gd name="connsiteY10" fmla="*/ 352486 h 1274493"/>
                <a:gd name="connsiteX11" fmla="*/ 195679 w 676550"/>
                <a:gd name="connsiteY11" fmla="*/ 1274493 h 1274493"/>
                <a:gd name="connsiteX12" fmla="*/ 0 w 676550"/>
                <a:gd name="connsiteY12" fmla="*/ 1274493 h 1274493"/>
                <a:gd name="connsiteX0" fmla="*/ 0 w 676550"/>
                <a:gd name="connsiteY0" fmla="*/ 1274493 h 1274493"/>
                <a:gd name="connsiteX1" fmla="*/ 0 w 676550"/>
                <a:gd name="connsiteY1" fmla="*/ 352486 h 1274493"/>
                <a:gd name="connsiteX2" fmla="*/ 86694 w 676550"/>
                <a:gd name="connsiteY2" fmla="*/ 143189 h 1274493"/>
                <a:gd name="connsiteX3" fmla="*/ 295991 w 676550"/>
                <a:gd name="connsiteY3" fmla="*/ 56496 h 1274493"/>
                <a:gd name="connsiteX4" fmla="*/ 427877 w 676550"/>
                <a:gd name="connsiteY4" fmla="*/ 56495 h 1274493"/>
                <a:gd name="connsiteX5" fmla="*/ 427877 w 676550"/>
                <a:gd name="connsiteY5" fmla="*/ 0 h 1274493"/>
                <a:gd name="connsiteX6" fmla="*/ 676550 w 676550"/>
                <a:gd name="connsiteY6" fmla="*/ 154335 h 1274493"/>
                <a:gd name="connsiteX7" fmla="*/ 427877 w 676550"/>
                <a:gd name="connsiteY7" fmla="*/ 308669 h 1274493"/>
                <a:gd name="connsiteX8" fmla="*/ 427877 w 676550"/>
                <a:gd name="connsiteY8" fmla="*/ 252174 h 1274493"/>
                <a:gd name="connsiteX9" fmla="*/ 295991 w 676550"/>
                <a:gd name="connsiteY9" fmla="*/ 252174 h 1274493"/>
                <a:gd name="connsiteX10" fmla="*/ 195679 w 676550"/>
                <a:gd name="connsiteY10" fmla="*/ 352486 h 1274493"/>
                <a:gd name="connsiteX11" fmla="*/ 195679 w 676550"/>
                <a:gd name="connsiteY11" fmla="*/ 1274493 h 1274493"/>
                <a:gd name="connsiteX12" fmla="*/ 105050 w 676550"/>
                <a:gd name="connsiteY12" fmla="*/ 1274265 h 1274493"/>
                <a:gd name="connsiteX13" fmla="*/ 0 w 676550"/>
                <a:gd name="connsiteY13" fmla="*/ 1274493 h 1274493"/>
                <a:gd name="connsiteX0" fmla="*/ 105050 w 676550"/>
                <a:gd name="connsiteY0" fmla="*/ 1274265 h 1365705"/>
                <a:gd name="connsiteX1" fmla="*/ 0 w 676550"/>
                <a:gd name="connsiteY1" fmla="*/ 1274493 h 1365705"/>
                <a:gd name="connsiteX2" fmla="*/ 0 w 676550"/>
                <a:gd name="connsiteY2" fmla="*/ 352486 h 1365705"/>
                <a:gd name="connsiteX3" fmla="*/ 86694 w 676550"/>
                <a:gd name="connsiteY3" fmla="*/ 143189 h 1365705"/>
                <a:gd name="connsiteX4" fmla="*/ 295991 w 676550"/>
                <a:gd name="connsiteY4" fmla="*/ 56496 h 1365705"/>
                <a:gd name="connsiteX5" fmla="*/ 427877 w 676550"/>
                <a:gd name="connsiteY5" fmla="*/ 56495 h 1365705"/>
                <a:gd name="connsiteX6" fmla="*/ 427877 w 676550"/>
                <a:gd name="connsiteY6" fmla="*/ 0 h 1365705"/>
                <a:gd name="connsiteX7" fmla="*/ 676550 w 676550"/>
                <a:gd name="connsiteY7" fmla="*/ 154335 h 1365705"/>
                <a:gd name="connsiteX8" fmla="*/ 427877 w 676550"/>
                <a:gd name="connsiteY8" fmla="*/ 308669 h 1365705"/>
                <a:gd name="connsiteX9" fmla="*/ 427877 w 676550"/>
                <a:gd name="connsiteY9" fmla="*/ 252174 h 1365705"/>
                <a:gd name="connsiteX10" fmla="*/ 295991 w 676550"/>
                <a:gd name="connsiteY10" fmla="*/ 252174 h 1365705"/>
                <a:gd name="connsiteX11" fmla="*/ 195679 w 676550"/>
                <a:gd name="connsiteY11" fmla="*/ 352486 h 1365705"/>
                <a:gd name="connsiteX12" fmla="*/ 195679 w 676550"/>
                <a:gd name="connsiteY12" fmla="*/ 1274493 h 1365705"/>
                <a:gd name="connsiteX13" fmla="*/ 196490 w 676550"/>
                <a:gd name="connsiteY13" fmla="*/ 1365705 h 1365705"/>
                <a:gd name="connsiteX0" fmla="*/ 105050 w 676550"/>
                <a:gd name="connsiteY0" fmla="*/ 1274265 h 1274493"/>
                <a:gd name="connsiteX1" fmla="*/ 0 w 676550"/>
                <a:gd name="connsiteY1" fmla="*/ 1274493 h 1274493"/>
                <a:gd name="connsiteX2" fmla="*/ 0 w 676550"/>
                <a:gd name="connsiteY2" fmla="*/ 352486 h 1274493"/>
                <a:gd name="connsiteX3" fmla="*/ 86694 w 676550"/>
                <a:gd name="connsiteY3" fmla="*/ 143189 h 1274493"/>
                <a:gd name="connsiteX4" fmla="*/ 295991 w 676550"/>
                <a:gd name="connsiteY4" fmla="*/ 56496 h 1274493"/>
                <a:gd name="connsiteX5" fmla="*/ 427877 w 676550"/>
                <a:gd name="connsiteY5" fmla="*/ 56495 h 1274493"/>
                <a:gd name="connsiteX6" fmla="*/ 427877 w 676550"/>
                <a:gd name="connsiteY6" fmla="*/ 0 h 1274493"/>
                <a:gd name="connsiteX7" fmla="*/ 676550 w 676550"/>
                <a:gd name="connsiteY7" fmla="*/ 154335 h 1274493"/>
                <a:gd name="connsiteX8" fmla="*/ 427877 w 676550"/>
                <a:gd name="connsiteY8" fmla="*/ 308669 h 1274493"/>
                <a:gd name="connsiteX9" fmla="*/ 427877 w 676550"/>
                <a:gd name="connsiteY9" fmla="*/ 252174 h 1274493"/>
                <a:gd name="connsiteX10" fmla="*/ 295991 w 676550"/>
                <a:gd name="connsiteY10" fmla="*/ 252174 h 1274493"/>
                <a:gd name="connsiteX11" fmla="*/ 195679 w 676550"/>
                <a:gd name="connsiteY11" fmla="*/ 352486 h 1274493"/>
                <a:gd name="connsiteX12" fmla="*/ 195679 w 676550"/>
                <a:gd name="connsiteY12" fmla="*/ 1274493 h 1274493"/>
                <a:gd name="connsiteX0" fmla="*/ 0 w 676550"/>
                <a:gd name="connsiteY0" fmla="*/ 1274493 h 1274493"/>
                <a:gd name="connsiteX1" fmla="*/ 0 w 676550"/>
                <a:gd name="connsiteY1" fmla="*/ 352486 h 1274493"/>
                <a:gd name="connsiteX2" fmla="*/ 86694 w 676550"/>
                <a:gd name="connsiteY2" fmla="*/ 143189 h 1274493"/>
                <a:gd name="connsiteX3" fmla="*/ 295991 w 676550"/>
                <a:gd name="connsiteY3" fmla="*/ 56496 h 1274493"/>
                <a:gd name="connsiteX4" fmla="*/ 427877 w 676550"/>
                <a:gd name="connsiteY4" fmla="*/ 56495 h 1274493"/>
                <a:gd name="connsiteX5" fmla="*/ 427877 w 676550"/>
                <a:gd name="connsiteY5" fmla="*/ 0 h 1274493"/>
                <a:gd name="connsiteX6" fmla="*/ 676550 w 676550"/>
                <a:gd name="connsiteY6" fmla="*/ 154335 h 1274493"/>
                <a:gd name="connsiteX7" fmla="*/ 427877 w 676550"/>
                <a:gd name="connsiteY7" fmla="*/ 308669 h 1274493"/>
                <a:gd name="connsiteX8" fmla="*/ 427877 w 676550"/>
                <a:gd name="connsiteY8" fmla="*/ 252174 h 1274493"/>
                <a:gd name="connsiteX9" fmla="*/ 295991 w 676550"/>
                <a:gd name="connsiteY9" fmla="*/ 252174 h 1274493"/>
                <a:gd name="connsiteX10" fmla="*/ 195679 w 676550"/>
                <a:gd name="connsiteY10" fmla="*/ 352486 h 1274493"/>
                <a:gd name="connsiteX11" fmla="*/ 195679 w 676550"/>
                <a:gd name="connsiteY11" fmla="*/ 1274493 h 1274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6550" h="1274493">
                  <a:moveTo>
                    <a:pt x="0" y="1274493"/>
                  </a:moveTo>
                  <a:lnTo>
                    <a:pt x="0" y="352486"/>
                  </a:lnTo>
                  <a:cubicBezTo>
                    <a:pt x="0" y="273984"/>
                    <a:pt x="31185" y="198698"/>
                    <a:pt x="86694" y="143189"/>
                  </a:cubicBezTo>
                  <a:cubicBezTo>
                    <a:pt x="142203" y="87680"/>
                    <a:pt x="217490" y="56495"/>
                    <a:pt x="295991" y="56496"/>
                  </a:cubicBezTo>
                  <a:lnTo>
                    <a:pt x="427877" y="56495"/>
                  </a:lnTo>
                  <a:lnTo>
                    <a:pt x="427877" y="0"/>
                  </a:lnTo>
                  <a:lnTo>
                    <a:pt x="676550" y="154335"/>
                  </a:lnTo>
                  <a:lnTo>
                    <a:pt x="427877" y="308669"/>
                  </a:lnTo>
                  <a:lnTo>
                    <a:pt x="427877" y="252174"/>
                  </a:lnTo>
                  <a:lnTo>
                    <a:pt x="295991" y="252174"/>
                  </a:lnTo>
                  <a:cubicBezTo>
                    <a:pt x="240590" y="252174"/>
                    <a:pt x="195679" y="297085"/>
                    <a:pt x="195679" y="352486"/>
                  </a:cubicBezTo>
                  <a:lnTo>
                    <a:pt x="195679" y="1274493"/>
                  </a:lnTo>
                </a:path>
              </a:pathLst>
            </a:custGeom>
            <a:gradFill flip="none" rotWithShape="1">
              <a:gsLst>
                <a:gs pos="0">
                  <a:srgbClr val="4E93C2"/>
                </a:gs>
                <a:gs pos="100000">
                  <a:srgbClr val="84B3CA"/>
                </a:gs>
              </a:gsLst>
              <a:lin ang="10800000" scaled="1"/>
              <a:tileRect/>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grpSp>
      <p:grpSp>
        <p:nvGrpSpPr>
          <p:cNvPr id="102" name="Group 53"/>
          <p:cNvGrpSpPr/>
          <p:nvPr/>
        </p:nvGrpSpPr>
        <p:grpSpPr>
          <a:xfrm>
            <a:off x="5452747" y="4871277"/>
            <a:ext cx="676550" cy="1535046"/>
            <a:chOff x="3952600" y="4871277"/>
            <a:chExt cx="676550" cy="1535046"/>
          </a:xfrm>
        </p:grpSpPr>
        <p:sp>
          <p:nvSpPr>
            <p:cNvPr id="103" name="Bent Arrow 59"/>
            <p:cNvSpPr/>
            <p:nvPr/>
          </p:nvSpPr>
          <p:spPr bwMode="auto">
            <a:xfrm flipH="1">
              <a:off x="3952600" y="4871277"/>
              <a:ext cx="676550" cy="996123"/>
            </a:xfrm>
            <a:prstGeom prst="bentArrow">
              <a:avLst>
                <a:gd name="adj1" fmla="val 28923"/>
                <a:gd name="adj2" fmla="val 22812"/>
                <a:gd name="adj3" fmla="val 36756"/>
                <a:gd name="adj4" fmla="val 43750"/>
              </a:avLst>
            </a:prstGeom>
            <a:gradFill flip="none" rotWithShape="1">
              <a:gsLst>
                <a:gs pos="0">
                  <a:srgbClr val="4E93C2"/>
                </a:gs>
                <a:gs pos="100000">
                  <a:srgbClr val="84B3CA"/>
                </a:gs>
              </a:gsLst>
              <a:lin ang="10800000" scaled="1"/>
              <a:tileRect/>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sp>
          <p:nvSpPr>
            <p:cNvPr id="104" name="Freeform 66"/>
            <p:cNvSpPr/>
            <p:nvPr/>
          </p:nvSpPr>
          <p:spPr bwMode="auto">
            <a:xfrm flipH="1" flipV="1">
              <a:off x="3952600" y="5410200"/>
              <a:ext cx="676550" cy="996123"/>
            </a:xfrm>
            <a:custGeom>
              <a:avLst/>
              <a:gdLst>
                <a:gd name="connsiteX0" fmla="*/ 0 w 676550"/>
                <a:gd name="connsiteY0" fmla="*/ 996123 h 996123"/>
                <a:gd name="connsiteX1" fmla="*/ 0 w 676550"/>
                <a:gd name="connsiteY1" fmla="*/ 352486 h 996123"/>
                <a:gd name="connsiteX2" fmla="*/ 86694 w 676550"/>
                <a:gd name="connsiteY2" fmla="*/ 143189 h 996123"/>
                <a:gd name="connsiteX3" fmla="*/ 295991 w 676550"/>
                <a:gd name="connsiteY3" fmla="*/ 56496 h 996123"/>
                <a:gd name="connsiteX4" fmla="*/ 427877 w 676550"/>
                <a:gd name="connsiteY4" fmla="*/ 56495 h 996123"/>
                <a:gd name="connsiteX5" fmla="*/ 427877 w 676550"/>
                <a:gd name="connsiteY5" fmla="*/ 0 h 996123"/>
                <a:gd name="connsiteX6" fmla="*/ 676550 w 676550"/>
                <a:gd name="connsiteY6" fmla="*/ 154335 h 996123"/>
                <a:gd name="connsiteX7" fmla="*/ 427877 w 676550"/>
                <a:gd name="connsiteY7" fmla="*/ 308669 h 996123"/>
                <a:gd name="connsiteX8" fmla="*/ 427877 w 676550"/>
                <a:gd name="connsiteY8" fmla="*/ 252174 h 996123"/>
                <a:gd name="connsiteX9" fmla="*/ 295991 w 676550"/>
                <a:gd name="connsiteY9" fmla="*/ 252174 h 996123"/>
                <a:gd name="connsiteX10" fmla="*/ 195679 w 676550"/>
                <a:gd name="connsiteY10" fmla="*/ 352486 h 996123"/>
                <a:gd name="connsiteX11" fmla="*/ 195679 w 676550"/>
                <a:gd name="connsiteY11" fmla="*/ 996123 h 996123"/>
                <a:gd name="connsiteX12" fmla="*/ 0 w 676550"/>
                <a:gd name="connsiteY12" fmla="*/ 996123 h 996123"/>
                <a:gd name="connsiteX0" fmla="*/ 0 w 676550"/>
                <a:gd name="connsiteY0" fmla="*/ 996123 h 997929"/>
                <a:gd name="connsiteX1" fmla="*/ 0 w 676550"/>
                <a:gd name="connsiteY1" fmla="*/ 352486 h 997929"/>
                <a:gd name="connsiteX2" fmla="*/ 86694 w 676550"/>
                <a:gd name="connsiteY2" fmla="*/ 143189 h 997929"/>
                <a:gd name="connsiteX3" fmla="*/ 295991 w 676550"/>
                <a:gd name="connsiteY3" fmla="*/ 56496 h 997929"/>
                <a:gd name="connsiteX4" fmla="*/ 427877 w 676550"/>
                <a:gd name="connsiteY4" fmla="*/ 56495 h 997929"/>
                <a:gd name="connsiteX5" fmla="*/ 427877 w 676550"/>
                <a:gd name="connsiteY5" fmla="*/ 0 h 997929"/>
                <a:gd name="connsiteX6" fmla="*/ 676550 w 676550"/>
                <a:gd name="connsiteY6" fmla="*/ 154335 h 997929"/>
                <a:gd name="connsiteX7" fmla="*/ 427877 w 676550"/>
                <a:gd name="connsiteY7" fmla="*/ 308669 h 997929"/>
                <a:gd name="connsiteX8" fmla="*/ 427877 w 676550"/>
                <a:gd name="connsiteY8" fmla="*/ 252174 h 997929"/>
                <a:gd name="connsiteX9" fmla="*/ 295991 w 676550"/>
                <a:gd name="connsiteY9" fmla="*/ 252174 h 997929"/>
                <a:gd name="connsiteX10" fmla="*/ 195679 w 676550"/>
                <a:gd name="connsiteY10" fmla="*/ 352486 h 997929"/>
                <a:gd name="connsiteX11" fmla="*/ 195679 w 676550"/>
                <a:gd name="connsiteY11" fmla="*/ 996123 h 997929"/>
                <a:gd name="connsiteX12" fmla="*/ 100486 w 676550"/>
                <a:gd name="connsiteY12" fmla="*/ 997929 h 997929"/>
                <a:gd name="connsiteX13" fmla="*/ 0 w 676550"/>
                <a:gd name="connsiteY13" fmla="*/ 996123 h 997929"/>
                <a:gd name="connsiteX0" fmla="*/ 100486 w 676550"/>
                <a:gd name="connsiteY0" fmla="*/ 997929 h 1089369"/>
                <a:gd name="connsiteX1" fmla="*/ 0 w 676550"/>
                <a:gd name="connsiteY1" fmla="*/ 996123 h 1089369"/>
                <a:gd name="connsiteX2" fmla="*/ 0 w 676550"/>
                <a:gd name="connsiteY2" fmla="*/ 352486 h 1089369"/>
                <a:gd name="connsiteX3" fmla="*/ 86694 w 676550"/>
                <a:gd name="connsiteY3" fmla="*/ 143189 h 1089369"/>
                <a:gd name="connsiteX4" fmla="*/ 295991 w 676550"/>
                <a:gd name="connsiteY4" fmla="*/ 56496 h 1089369"/>
                <a:gd name="connsiteX5" fmla="*/ 427877 w 676550"/>
                <a:gd name="connsiteY5" fmla="*/ 56495 h 1089369"/>
                <a:gd name="connsiteX6" fmla="*/ 427877 w 676550"/>
                <a:gd name="connsiteY6" fmla="*/ 0 h 1089369"/>
                <a:gd name="connsiteX7" fmla="*/ 676550 w 676550"/>
                <a:gd name="connsiteY7" fmla="*/ 154335 h 1089369"/>
                <a:gd name="connsiteX8" fmla="*/ 427877 w 676550"/>
                <a:gd name="connsiteY8" fmla="*/ 308669 h 1089369"/>
                <a:gd name="connsiteX9" fmla="*/ 427877 w 676550"/>
                <a:gd name="connsiteY9" fmla="*/ 252174 h 1089369"/>
                <a:gd name="connsiteX10" fmla="*/ 295991 w 676550"/>
                <a:gd name="connsiteY10" fmla="*/ 252174 h 1089369"/>
                <a:gd name="connsiteX11" fmla="*/ 195679 w 676550"/>
                <a:gd name="connsiteY11" fmla="*/ 352486 h 1089369"/>
                <a:gd name="connsiteX12" fmla="*/ 195679 w 676550"/>
                <a:gd name="connsiteY12" fmla="*/ 996123 h 1089369"/>
                <a:gd name="connsiteX13" fmla="*/ 191926 w 676550"/>
                <a:gd name="connsiteY13" fmla="*/ 1089369 h 1089369"/>
                <a:gd name="connsiteX0" fmla="*/ 100486 w 676550"/>
                <a:gd name="connsiteY0" fmla="*/ 997929 h 997929"/>
                <a:gd name="connsiteX1" fmla="*/ 0 w 676550"/>
                <a:gd name="connsiteY1" fmla="*/ 996123 h 997929"/>
                <a:gd name="connsiteX2" fmla="*/ 0 w 676550"/>
                <a:gd name="connsiteY2" fmla="*/ 352486 h 997929"/>
                <a:gd name="connsiteX3" fmla="*/ 86694 w 676550"/>
                <a:gd name="connsiteY3" fmla="*/ 143189 h 997929"/>
                <a:gd name="connsiteX4" fmla="*/ 295991 w 676550"/>
                <a:gd name="connsiteY4" fmla="*/ 56496 h 997929"/>
                <a:gd name="connsiteX5" fmla="*/ 427877 w 676550"/>
                <a:gd name="connsiteY5" fmla="*/ 56495 h 997929"/>
                <a:gd name="connsiteX6" fmla="*/ 427877 w 676550"/>
                <a:gd name="connsiteY6" fmla="*/ 0 h 997929"/>
                <a:gd name="connsiteX7" fmla="*/ 676550 w 676550"/>
                <a:gd name="connsiteY7" fmla="*/ 154335 h 997929"/>
                <a:gd name="connsiteX8" fmla="*/ 427877 w 676550"/>
                <a:gd name="connsiteY8" fmla="*/ 308669 h 997929"/>
                <a:gd name="connsiteX9" fmla="*/ 427877 w 676550"/>
                <a:gd name="connsiteY9" fmla="*/ 252174 h 997929"/>
                <a:gd name="connsiteX10" fmla="*/ 295991 w 676550"/>
                <a:gd name="connsiteY10" fmla="*/ 252174 h 997929"/>
                <a:gd name="connsiteX11" fmla="*/ 195679 w 676550"/>
                <a:gd name="connsiteY11" fmla="*/ 352486 h 997929"/>
                <a:gd name="connsiteX12" fmla="*/ 195679 w 676550"/>
                <a:gd name="connsiteY12" fmla="*/ 996123 h 997929"/>
                <a:gd name="connsiteX0" fmla="*/ 0 w 676550"/>
                <a:gd name="connsiteY0" fmla="*/ 996123 h 996123"/>
                <a:gd name="connsiteX1" fmla="*/ 0 w 676550"/>
                <a:gd name="connsiteY1" fmla="*/ 352486 h 996123"/>
                <a:gd name="connsiteX2" fmla="*/ 86694 w 676550"/>
                <a:gd name="connsiteY2" fmla="*/ 143189 h 996123"/>
                <a:gd name="connsiteX3" fmla="*/ 295991 w 676550"/>
                <a:gd name="connsiteY3" fmla="*/ 56496 h 996123"/>
                <a:gd name="connsiteX4" fmla="*/ 427877 w 676550"/>
                <a:gd name="connsiteY4" fmla="*/ 56495 h 996123"/>
                <a:gd name="connsiteX5" fmla="*/ 427877 w 676550"/>
                <a:gd name="connsiteY5" fmla="*/ 0 h 996123"/>
                <a:gd name="connsiteX6" fmla="*/ 676550 w 676550"/>
                <a:gd name="connsiteY6" fmla="*/ 154335 h 996123"/>
                <a:gd name="connsiteX7" fmla="*/ 427877 w 676550"/>
                <a:gd name="connsiteY7" fmla="*/ 308669 h 996123"/>
                <a:gd name="connsiteX8" fmla="*/ 427877 w 676550"/>
                <a:gd name="connsiteY8" fmla="*/ 252174 h 996123"/>
                <a:gd name="connsiteX9" fmla="*/ 295991 w 676550"/>
                <a:gd name="connsiteY9" fmla="*/ 252174 h 996123"/>
                <a:gd name="connsiteX10" fmla="*/ 195679 w 676550"/>
                <a:gd name="connsiteY10" fmla="*/ 352486 h 996123"/>
                <a:gd name="connsiteX11" fmla="*/ 195679 w 676550"/>
                <a:gd name="connsiteY11" fmla="*/ 996123 h 996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6550" h="996123">
                  <a:moveTo>
                    <a:pt x="0" y="996123"/>
                  </a:moveTo>
                  <a:lnTo>
                    <a:pt x="0" y="352486"/>
                  </a:lnTo>
                  <a:cubicBezTo>
                    <a:pt x="0" y="273984"/>
                    <a:pt x="31185" y="198698"/>
                    <a:pt x="86694" y="143189"/>
                  </a:cubicBezTo>
                  <a:cubicBezTo>
                    <a:pt x="142203" y="87680"/>
                    <a:pt x="217490" y="56495"/>
                    <a:pt x="295991" y="56496"/>
                  </a:cubicBezTo>
                  <a:lnTo>
                    <a:pt x="427877" y="56495"/>
                  </a:lnTo>
                  <a:lnTo>
                    <a:pt x="427877" y="0"/>
                  </a:lnTo>
                  <a:lnTo>
                    <a:pt x="676550" y="154335"/>
                  </a:lnTo>
                  <a:lnTo>
                    <a:pt x="427877" y="308669"/>
                  </a:lnTo>
                  <a:lnTo>
                    <a:pt x="427877" y="252174"/>
                  </a:lnTo>
                  <a:lnTo>
                    <a:pt x="295991" y="252174"/>
                  </a:lnTo>
                  <a:cubicBezTo>
                    <a:pt x="240590" y="252174"/>
                    <a:pt x="195679" y="297085"/>
                    <a:pt x="195679" y="352486"/>
                  </a:cubicBezTo>
                  <a:lnTo>
                    <a:pt x="195679" y="996123"/>
                  </a:lnTo>
                </a:path>
              </a:pathLst>
            </a:custGeom>
            <a:gradFill flip="none" rotWithShape="1">
              <a:gsLst>
                <a:gs pos="0">
                  <a:srgbClr val="4E93C2"/>
                </a:gs>
                <a:gs pos="100000">
                  <a:srgbClr val="84B3CA"/>
                </a:gs>
              </a:gsLst>
              <a:lin ang="10800000" scaled="1"/>
              <a:tileRect/>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grpSp>
      <p:sp>
        <p:nvSpPr>
          <p:cNvPr id="107" name="Rounded Rectangle 48"/>
          <p:cNvSpPr/>
          <p:nvPr/>
        </p:nvSpPr>
        <p:spPr bwMode="auto">
          <a:xfrm>
            <a:off x="838200" y="4751758"/>
            <a:ext cx="4479923" cy="944735"/>
          </a:xfrm>
          <a:prstGeom prst="roundRect">
            <a:avLst>
              <a:gd name="adj" fmla="val 9676"/>
            </a:avLst>
          </a:prstGeom>
          <a:solidFill>
            <a:schemeClr val="bg1"/>
          </a:solidFill>
          <a:ln w="2857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18288" rIns="91440" bIns="45720" numCol="1" rtlCol="0" anchor="ctr" anchorCtr="0" compatLnSpc="1">
            <a:prstTxWarp prst="textNoShape">
              <a:avLst/>
            </a:prstTxWarp>
          </a:bodyPr>
          <a:lstStyle/>
          <a:p>
            <a:pPr eaLnBrk="0" hangingPunct="0">
              <a:lnSpc>
                <a:spcPct val="90000"/>
              </a:lnSpc>
              <a:defRPr/>
            </a:pPr>
            <a:r>
              <a:rPr lang="en-US" sz="1600" dirty="0"/>
              <a:t>Generate C code and HDL from models for real-time prototyping and production</a:t>
            </a:r>
          </a:p>
        </p:txBody>
      </p:sp>
      <p:sp>
        <p:nvSpPr>
          <p:cNvPr id="41" name="TextBox 40"/>
          <p:cNvSpPr txBox="1"/>
          <p:nvPr/>
        </p:nvSpPr>
        <p:spPr>
          <a:xfrm>
            <a:off x="5957109" y="2167128"/>
            <a:ext cx="1647850" cy="4031873"/>
          </a:xfrm>
          <a:prstGeom prst="rect">
            <a:avLst/>
          </a:prstGeom>
          <a:noFill/>
        </p:spPr>
        <p:txBody>
          <a:bodyPr wrap="square" rtlCol="0">
            <a:spAutoFit/>
          </a:bodyPr>
          <a:lstStyle/>
          <a:p>
            <a:pPr marL="119063" algn="ctr">
              <a:defRPr/>
            </a:pPr>
            <a:r>
              <a:rPr lang="en-US" sz="1600" b="1" dirty="0"/>
              <a:t>Model Verification</a:t>
            </a:r>
          </a:p>
          <a:p>
            <a:pPr algn="ctr">
              <a:defRPr/>
            </a:pPr>
            <a:endParaRPr lang="en-US" sz="1600" b="1" dirty="0"/>
          </a:p>
          <a:p>
            <a:pPr algn="ctr">
              <a:defRPr/>
            </a:pPr>
            <a:endParaRPr lang="en-US" sz="1600" b="1" dirty="0"/>
          </a:p>
          <a:p>
            <a:pPr algn="ctr">
              <a:defRPr/>
            </a:pPr>
            <a:endParaRPr lang="en-US" sz="1600" b="1" dirty="0"/>
          </a:p>
          <a:p>
            <a:pPr algn="ctr">
              <a:defRPr/>
            </a:pPr>
            <a:endParaRPr lang="en-US" sz="1600" b="1" dirty="0"/>
          </a:p>
          <a:p>
            <a:pPr algn="ctr">
              <a:defRPr/>
            </a:pPr>
            <a:endParaRPr lang="en-US" sz="1600" b="1" dirty="0"/>
          </a:p>
          <a:p>
            <a:pPr marL="119063" algn="ctr">
              <a:defRPr/>
            </a:pPr>
            <a:r>
              <a:rPr lang="en-US" sz="1600" b="1" dirty="0"/>
              <a:t>Code Verification</a:t>
            </a:r>
          </a:p>
          <a:p>
            <a:pPr marL="119063" algn="ctr">
              <a:defRPr/>
            </a:pPr>
            <a:endParaRPr lang="en-US" sz="1600" b="1" dirty="0"/>
          </a:p>
          <a:p>
            <a:pPr marL="119063" algn="ctr">
              <a:defRPr/>
            </a:pPr>
            <a:endParaRPr lang="en-US" sz="1600" b="1" dirty="0"/>
          </a:p>
          <a:p>
            <a:pPr marL="119063" algn="ctr">
              <a:defRPr/>
            </a:pPr>
            <a:endParaRPr lang="en-US" sz="1600" b="1" dirty="0"/>
          </a:p>
          <a:p>
            <a:pPr marL="119063" algn="ctr">
              <a:defRPr/>
            </a:pPr>
            <a:endParaRPr lang="en-US" sz="1600" b="1" dirty="0"/>
          </a:p>
          <a:p>
            <a:pPr marL="119063" algn="ctr">
              <a:defRPr/>
            </a:pPr>
            <a:r>
              <a:rPr lang="en-US" sz="1600" b="1" dirty="0"/>
              <a:t>System Verification	</a:t>
            </a:r>
          </a:p>
        </p:txBody>
      </p:sp>
      <p:sp>
        <p:nvSpPr>
          <p:cNvPr id="24" name="Left-Right Arrow 78">
            <a:extLst>
              <a:ext uri="{FF2B5EF4-FFF2-40B4-BE49-F238E27FC236}">
                <a16:creationId xmlns:a16="http://schemas.microsoft.com/office/drawing/2014/main" id="{7A1F3BA0-9BCF-459F-A2B1-A4C365A8EEF2}"/>
              </a:ext>
            </a:extLst>
          </p:cNvPr>
          <p:cNvSpPr/>
          <p:nvPr/>
        </p:nvSpPr>
        <p:spPr>
          <a:xfrm rot="5400000">
            <a:off x="4000500" y="1645920"/>
            <a:ext cx="685800" cy="304800"/>
          </a:xfrm>
          <a:prstGeom prst="leftRightArrow">
            <a:avLst>
              <a:gd name="adj1" fmla="val 61374"/>
              <a:gd name="adj2" fmla="val 79760"/>
            </a:avLst>
          </a:prstGeom>
          <a:gradFill flip="none" rotWithShape="1">
            <a:gsLst>
              <a:gs pos="82000">
                <a:srgbClr val="609EC8"/>
              </a:gs>
              <a:gs pos="60000">
                <a:srgbClr val="9CBACC"/>
              </a:gs>
            </a:gsLst>
            <a:lin ang="0" scaled="0"/>
            <a:tileRect/>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sp>
        <p:nvSpPr>
          <p:cNvPr id="25" name="Left-Right Arrow 78">
            <a:extLst>
              <a:ext uri="{FF2B5EF4-FFF2-40B4-BE49-F238E27FC236}">
                <a16:creationId xmlns:a16="http://schemas.microsoft.com/office/drawing/2014/main" id="{08B17255-FF27-4FB2-970E-0E817A7E48A8}"/>
              </a:ext>
            </a:extLst>
          </p:cNvPr>
          <p:cNvSpPr/>
          <p:nvPr/>
        </p:nvSpPr>
        <p:spPr>
          <a:xfrm rot="5400000">
            <a:off x="1485900" y="1644417"/>
            <a:ext cx="685800" cy="304800"/>
          </a:xfrm>
          <a:prstGeom prst="leftRightArrow">
            <a:avLst>
              <a:gd name="adj1" fmla="val 61374"/>
              <a:gd name="adj2" fmla="val 79760"/>
            </a:avLst>
          </a:prstGeom>
          <a:gradFill flip="none" rotWithShape="1">
            <a:gsLst>
              <a:gs pos="82000">
                <a:srgbClr val="609EC8"/>
              </a:gs>
              <a:gs pos="60000">
                <a:srgbClr val="9CBACC"/>
              </a:gs>
            </a:gsLst>
            <a:lin ang="0" scaled="0"/>
            <a:tileRect/>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sp>
        <p:nvSpPr>
          <p:cNvPr id="27" name="AutoShape 19">
            <a:extLst>
              <a:ext uri="{FF2B5EF4-FFF2-40B4-BE49-F238E27FC236}">
                <a16:creationId xmlns:a16="http://schemas.microsoft.com/office/drawing/2014/main" id="{1D98AC30-5578-4C8E-8D79-6104FB8FB55E}"/>
              </a:ext>
            </a:extLst>
          </p:cNvPr>
          <p:cNvSpPr>
            <a:spLocks noChangeArrowheads="1"/>
          </p:cNvSpPr>
          <p:nvPr/>
        </p:nvSpPr>
        <p:spPr bwMode="auto">
          <a:xfrm>
            <a:off x="3276600" y="1227865"/>
            <a:ext cx="2154273" cy="606207"/>
          </a:xfrm>
          <a:prstGeom prst="roundRect">
            <a:avLst>
              <a:gd name="adj" fmla="val 13489"/>
            </a:avLst>
          </a:prstGeom>
          <a:solidFill>
            <a:srgbClr val="E0DCDA"/>
          </a:solidFill>
          <a:ln w="6350" cap="flat" cmpd="sng" algn="ctr">
            <a:solidFill>
              <a:schemeClr val="bg1">
                <a:lumMod val="50000"/>
              </a:schemeClr>
            </a:solidFill>
            <a:prstDash val="solid"/>
            <a:round/>
            <a:headEnd type="none" w="med" len="med"/>
            <a:tailEnd type="none" w="med" len="med"/>
          </a:ln>
          <a:effectLst>
            <a:innerShdw blurRad="342900">
              <a:schemeClr val="tx1">
                <a:alpha val="37000"/>
              </a:schemeClr>
            </a:innerShdw>
          </a:effectLst>
        </p:spPr>
        <p:txBody>
          <a:bodyPr vert="horz" wrap="square" lIns="91440" tIns="45720" rIns="91440" bIns="45720" numCol="1" rtlCol="0" anchor="ctr" anchorCtr="0" compatLnSpc="1">
            <a:prstTxWarp prst="textNoShape">
              <a:avLst/>
            </a:prstTxWarp>
          </a:bodyPr>
          <a:lstStyle/>
          <a:p>
            <a:pPr algn="ctr"/>
            <a:r>
              <a:rPr lang="en-US" sz="1200" b="1" dirty="0">
                <a:latin typeface="Arial" pitchFamily="34" charset="0"/>
                <a:cs typeface="Arial" pitchFamily="34" charset="0"/>
              </a:rPr>
              <a:t>REQUIREMENTS</a:t>
            </a:r>
          </a:p>
        </p:txBody>
      </p:sp>
      <p:sp>
        <p:nvSpPr>
          <p:cNvPr id="28" name="AutoShape 19">
            <a:extLst>
              <a:ext uri="{FF2B5EF4-FFF2-40B4-BE49-F238E27FC236}">
                <a16:creationId xmlns:a16="http://schemas.microsoft.com/office/drawing/2014/main" id="{BBD448A5-9073-46F4-A7F0-CEAC47D20A57}"/>
              </a:ext>
            </a:extLst>
          </p:cNvPr>
          <p:cNvSpPr>
            <a:spLocks noChangeArrowheads="1"/>
          </p:cNvSpPr>
          <p:nvPr/>
        </p:nvSpPr>
        <p:spPr bwMode="auto">
          <a:xfrm>
            <a:off x="762000" y="1219200"/>
            <a:ext cx="2154273" cy="606207"/>
          </a:xfrm>
          <a:prstGeom prst="roundRect">
            <a:avLst>
              <a:gd name="adj" fmla="val 13489"/>
            </a:avLst>
          </a:prstGeom>
          <a:solidFill>
            <a:srgbClr val="E0DCDA"/>
          </a:solidFill>
          <a:ln w="6350" cap="flat" cmpd="sng" algn="ctr">
            <a:solidFill>
              <a:schemeClr val="bg1">
                <a:lumMod val="50000"/>
              </a:schemeClr>
            </a:solidFill>
            <a:prstDash val="solid"/>
            <a:round/>
            <a:headEnd type="none" w="med" len="med"/>
            <a:tailEnd type="none" w="med" len="med"/>
          </a:ln>
          <a:effectLst>
            <a:innerShdw blurRad="342900">
              <a:schemeClr val="tx1">
                <a:alpha val="37000"/>
              </a:schemeClr>
            </a:innerShdw>
          </a:effectLst>
        </p:spPr>
        <p:txBody>
          <a:bodyPr vert="horz" wrap="square" lIns="91440" tIns="45720" rIns="91440" bIns="45720" numCol="1" rtlCol="0" anchor="ctr" anchorCtr="0" compatLnSpc="1">
            <a:prstTxWarp prst="textNoShape">
              <a:avLst/>
            </a:prstTxWarp>
          </a:bodyPr>
          <a:lstStyle/>
          <a:p>
            <a:pPr algn="ctr"/>
            <a:r>
              <a:rPr lang="en-US" sz="1200" b="1" dirty="0">
                <a:latin typeface="Arial" pitchFamily="34" charset="0"/>
                <a:cs typeface="Arial" pitchFamily="34" charset="0"/>
              </a:rPr>
              <a:t>MEASUREMENT DATA</a:t>
            </a:r>
          </a:p>
        </p:txBody>
      </p:sp>
    </p:spTree>
    <p:extLst>
      <p:ext uri="{BB962C8B-B14F-4D97-AF65-F5344CB8AC3E}">
        <p14:creationId xmlns:p14="http://schemas.microsoft.com/office/powerpoint/2010/main" val="3640607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87E59E3-E906-4543-9567-EDAA5366AD58}"/>
              </a:ext>
            </a:extLst>
          </p:cNvPr>
          <p:cNvSpPr>
            <a:spLocks noGrp="1"/>
          </p:cNvSpPr>
          <p:nvPr>
            <p:ph type="title"/>
          </p:nvPr>
        </p:nvSpPr>
        <p:spPr/>
        <p:txBody>
          <a:bodyPr/>
          <a:lstStyle/>
          <a:p>
            <a:r>
              <a:rPr lang="en-US" dirty="0"/>
              <a:t>How can Power Electronics be used in the real world?</a:t>
            </a:r>
          </a:p>
        </p:txBody>
      </p:sp>
    </p:spTree>
    <p:extLst>
      <p:ext uri="{BB962C8B-B14F-4D97-AF65-F5344CB8AC3E}">
        <p14:creationId xmlns:p14="http://schemas.microsoft.com/office/powerpoint/2010/main" val="24443002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99" y="381000"/>
            <a:ext cx="11326959" cy="990600"/>
          </a:xfrm>
        </p:spPr>
        <p:txBody>
          <a:bodyPr/>
          <a:lstStyle/>
          <a:p>
            <a:r>
              <a:rPr lang="en-US" sz="2667" dirty="0"/>
              <a:t>LG Electronics Develops ISO 26262–Compliant Power Inverter Control Software with Model-Based Design</a:t>
            </a:r>
          </a:p>
        </p:txBody>
      </p:sp>
      <p:sp>
        <p:nvSpPr>
          <p:cNvPr id="3" name="Content Placeholder 2"/>
          <p:cNvSpPr>
            <a:spLocks noGrp="1"/>
          </p:cNvSpPr>
          <p:nvPr>
            <p:ph idx="1"/>
          </p:nvPr>
        </p:nvSpPr>
        <p:spPr>
          <a:xfrm>
            <a:off x="609601" y="1586835"/>
            <a:ext cx="6019800" cy="5125451"/>
          </a:xfrm>
        </p:spPr>
        <p:txBody>
          <a:bodyPr/>
          <a:lstStyle/>
          <a:p>
            <a:pPr marL="0" indent="0">
              <a:spcBef>
                <a:spcPts val="0"/>
              </a:spcBef>
              <a:buClrTx/>
              <a:buSzTx/>
              <a:buNone/>
            </a:pPr>
            <a:r>
              <a:rPr lang="en-US" sz="2133" b="1" dirty="0">
                <a:solidFill>
                  <a:srgbClr val="125687"/>
                </a:solidFill>
                <a:latin typeface="Arial"/>
                <a:cs typeface="+mn-cs"/>
              </a:rPr>
              <a:t>Challenge</a:t>
            </a:r>
          </a:p>
          <a:p>
            <a:pPr marL="0" indent="0">
              <a:spcBef>
                <a:spcPts val="240"/>
              </a:spcBef>
              <a:buClr>
                <a:srgbClr val="215083"/>
              </a:buClr>
              <a:buSzTx/>
              <a:buNone/>
            </a:pPr>
            <a:r>
              <a:rPr lang="en-US" sz="1867" dirty="0"/>
              <a:t>Develop inverter control software for electrical and hybrid electrical vehicles in compliance with international functional safety standards</a:t>
            </a:r>
          </a:p>
          <a:p>
            <a:pPr marL="0" indent="0">
              <a:spcBef>
                <a:spcPts val="864"/>
              </a:spcBef>
              <a:buClr>
                <a:srgbClr val="215083"/>
              </a:buClr>
              <a:buSzTx/>
              <a:buNone/>
            </a:pPr>
            <a:r>
              <a:rPr lang="en-US" sz="2133" b="1" dirty="0">
                <a:solidFill>
                  <a:srgbClr val="125687"/>
                </a:solidFill>
                <a:latin typeface="Arial"/>
                <a:cs typeface="+mn-cs"/>
              </a:rPr>
              <a:t>Solution</a:t>
            </a:r>
          </a:p>
          <a:p>
            <a:pPr marL="0" indent="0">
              <a:buNone/>
            </a:pPr>
            <a:r>
              <a:rPr lang="en-US" sz="1867" dirty="0"/>
              <a:t>Adopt Model-Based Design and automate production code generation, model checks, code coverage analysis, and back-to-back testing</a:t>
            </a:r>
          </a:p>
          <a:p>
            <a:pPr marL="0" indent="0">
              <a:spcBef>
                <a:spcPts val="864"/>
              </a:spcBef>
              <a:buClr>
                <a:srgbClr val="215083"/>
              </a:buClr>
              <a:buSzTx/>
              <a:buNone/>
            </a:pPr>
            <a:r>
              <a:rPr lang="en-US" sz="2133" b="1" dirty="0">
                <a:solidFill>
                  <a:srgbClr val="125687"/>
                </a:solidFill>
                <a:latin typeface="Arial"/>
                <a:cs typeface="+mn-cs"/>
              </a:rPr>
              <a:t>Results</a:t>
            </a:r>
          </a:p>
          <a:p>
            <a:pPr marL="452955" lvl="1" indent="-300559">
              <a:lnSpc>
                <a:spcPct val="100000"/>
              </a:lnSpc>
              <a:spcBef>
                <a:spcPts val="240"/>
              </a:spcBef>
              <a:buClr>
                <a:srgbClr val="125687"/>
              </a:buClr>
              <a:buFont typeface="Wingdings" pitchFamily="2" charset="2"/>
              <a:buChar char="§"/>
            </a:pPr>
            <a:r>
              <a:rPr lang="en-US" sz="1867" dirty="0"/>
              <a:t>Stringent code performance requirement met</a:t>
            </a:r>
            <a:endParaRPr lang="en-US" sz="1867" dirty="0">
              <a:solidFill>
                <a:prstClr val="black"/>
              </a:solidFill>
              <a:latin typeface="Arial"/>
              <a:cs typeface="Times New Roman" pitchFamily="18" charset="0"/>
            </a:endParaRPr>
          </a:p>
          <a:p>
            <a:pPr marL="452955" lvl="1" indent="-300559">
              <a:lnSpc>
                <a:spcPct val="100000"/>
              </a:lnSpc>
              <a:spcBef>
                <a:spcPts val="240"/>
              </a:spcBef>
              <a:buClr>
                <a:srgbClr val="125687"/>
              </a:buClr>
              <a:buFont typeface="Wingdings" pitchFamily="2" charset="2"/>
              <a:buChar char="§"/>
            </a:pPr>
            <a:r>
              <a:rPr lang="en-US" sz="1867" dirty="0"/>
              <a:t>Communication improved; verification time reduced by 20%</a:t>
            </a:r>
          </a:p>
          <a:p>
            <a:pPr marL="452955" lvl="1" indent="-300559">
              <a:lnSpc>
                <a:spcPct val="100000"/>
              </a:lnSpc>
              <a:spcBef>
                <a:spcPts val="240"/>
              </a:spcBef>
              <a:buClr>
                <a:srgbClr val="125687"/>
              </a:buClr>
              <a:buFont typeface="Wingdings" pitchFamily="2" charset="2"/>
              <a:buChar char="§"/>
            </a:pPr>
            <a:r>
              <a:rPr lang="en-US" sz="1867" dirty="0"/>
              <a:t>ISO 26262–compliant software delivered on time</a:t>
            </a:r>
          </a:p>
          <a:p>
            <a:pPr marL="452955" lvl="1" indent="-300559">
              <a:lnSpc>
                <a:spcPct val="100000"/>
              </a:lnSpc>
              <a:spcBef>
                <a:spcPts val="240"/>
              </a:spcBef>
              <a:buClr>
                <a:srgbClr val="125687"/>
              </a:buClr>
              <a:buFont typeface="Wingdings" pitchFamily="2" charset="2"/>
              <a:buChar char="§"/>
            </a:pPr>
            <a:endParaRPr lang="en-US" sz="1867" dirty="0"/>
          </a:p>
          <a:p>
            <a:pPr marL="452955" lvl="1" indent="-300559">
              <a:lnSpc>
                <a:spcPct val="100000"/>
              </a:lnSpc>
              <a:spcBef>
                <a:spcPts val="240"/>
              </a:spcBef>
              <a:buClr>
                <a:srgbClr val="125687"/>
              </a:buClr>
              <a:buFont typeface="Wingdings" pitchFamily="2" charset="2"/>
              <a:buChar char="§"/>
            </a:pPr>
            <a:endParaRPr lang="en-US" sz="1867" dirty="0"/>
          </a:p>
          <a:p>
            <a:pPr marL="452955" lvl="1" indent="-300559">
              <a:lnSpc>
                <a:spcPct val="100000"/>
              </a:lnSpc>
              <a:spcBef>
                <a:spcPts val="240"/>
              </a:spcBef>
              <a:buClr>
                <a:srgbClr val="125687"/>
              </a:buClr>
              <a:buFont typeface="Wingdings" pitchFamily="2" charset="2"/>
              <a:buChar char="§"/>
            </a:pPr>
            <a:endParaRPr lang="en-US" sz="1867" dirty="0"/>
          </a:p>
          <a:p>
            <a:pPr marL="452955" lvl="1" indent="-300559">
              <a:lnSpc>
                <a:spcPct val="100000"/>
              </a:lnSpc>
              <a:spcBef>
                <a:spcPts val="240"/>
              </a:spcBef>
              <a:buClr>
                <a:srgbClr val="125687"/>
              </a:buClr>
              <a:buFont typeface="Wingdings" pitchFamily="2" charset="2"/>
              <a:buChar char="§"/>
            </a:pPr>
            <a:endParaRPr lang="en-US" sz="1867" dirty="0"/>
          </a:p>
          <a:p>
            <a:pPr marL="452955" lvl="1" indent="-300559">
              <a:lnSpc>
                <a:spcPct val="100000"/>
              </a:lnSpc>
              <a:spcBef>
                <a:spcPts val="240"/>
              </a:spcBef>
              <a:buClr>
                <a:srgbClr val="125687"/>
              </a:buClr>
              <a:buFont typeface="Wingdings" pitchFamily="2" charset="2"/>
              <a:buChar char="§"/>
            </a:pPr>
            <a:endParaRPr lang="en-US" sz="1867" dirty="0">
              <a:solidFill>
                <a:prstClr val="black"/>
              </a:solidFill>
              <a:latin typeface="Arial"/>
              <a:cs typeface="Times New Roman" pitchFamily="18" charset="0"/>
            </a:endParaRPr>
          </a:p>
          <a:p>
            <a:endParaRPr lang="en-US" dirty="0"/>
          </a:p>
        </p:txBody>
      </p:sp>
      <p:sp>
        <p:nvSpPr>
          <p:cNvPr id="7" name="Rectangle 6"/>
          <p:cNvSpPr/>
          <p:nvPr/>
        </p:nvSpPr>
        <p:spPr>
          <a:xfrm>
            <a:off x="7046858" y="4342867"/>
            <a:ext cx="4977531" cy="2161682"/>
          </a:xfrm>
          <a:prstGeom prst="rect">
            <a:avLst/>
          </a:prstGeom>
          <a:solidFill>
            <a:schemeClr val="bg1">
              <a:lumMod val="85000"/>
            </a:schemeClr>
          </a:solidFill>
        </p:spPr>
        <p:txBody>
          <a:bodyPr wrap="square">
            <a:spAutoFit/>
          </a:bodyPr>
          <a:lstStyle/>
          <a:p>
            <a:pPr>
              <a:lnSpc>
                <a:spcPct val="130000"/>
              </a:lnSpc>
            </a:pPr>
            <a:r>
              <a:rPr lang="en-US" sz="1500" b="1" i="1" dirty="0">
                <a:solidFill>
                  <a:schemeClr val="tx2"/>
                </a:solidFill>
                <a:ea typeface="Arial Unicode MS" pitchFamily="34" charset="-128"/>
              </a:rPr>
              <a:t>“Model-Based Design helped us apply the design and verification methods required by ISO 26262, including back-to-back verification and test coverage assessment. In particular, the automated test cases and reports in Simulink Test contributed significantly to reduced testing efforts.”</a:t>
            </a:r>
          </a:p>
          <a:p>
            <a:pPr algn="r">
              <a:lnSpc>
                <a:spcPct val="130000"/>
              </a:lnSpc>
            </a:pPr>
            <a:r>
              <a:rPr lang="en-US" sz="1500" b="1" i="1" dirty="0" err="1">
                <a:solidFill>
                  <a:schemeClr val="tx2"/>
                </a:solidFill>
                <a:ea typeface="Arial Unicode MS" pitchFamily="34" charset="-128"/>
              </a:rPr>
              <a:t>Jeongwon</a:t>
            </a:r>
            <a:r>
              <a:rPr lang="en-US" sz="1500" b="1" i="1" dirty="0">
                <a:solidFill>
                  <a:schemeClr val="tx2"/>
                </a:solidFill>
                <a:ea typeface="Arial Unicode MS" pitchFamily="34" charset="-128"/>
              </a:rPr>
              <a:t> Sohn, LG Electronics</a:t>
            </a:r>
          </a:p>
        </p:txBody>
      </p:sp>
      <p:sp>
        <p:nvSpPr>
          <p:cNvPr id="13" name="Text Box 22"/>
          <p:cNvSpPr txBox="1">
            <a:spLocks noChangeArrowheads="1"/>
          </p:cNvSpPr>
          <p:nvPr/>
        </p:nvSpPr>
        <p:spPr bwMode="auto">
          <a:xfrm>
            <a:off x="8407776" y="3307486"/>
            <a:ext cx="3427929" cy="697563"/>
          </a:xfrm>
          <a:prstGeom prst="rect">
            <a:avLst/>
          </a:prstGeom>
          <a:noFill/>
          <a:ln w="9525">
            <a:noFill/>
            <a:miter lim="800000"/>
            <a:headEnd/>
            <a:tailEnd/>
          </a:ln>
        </p:spPr>
        <p:txBody>
          <a:bodyPr wrap="square" lIns="0" tIns="121920" rIns="0" bIns="0">
            <a:spAutoFit/>
          </a:bodyPr>
          <a:lstStyle/>
          <a:p>
            <a:r>
              <a:rPr lang="en-US" sz="1200" b="1" dirty="0">
                <a:solidFill>
                  <a:schemeClr val="tx2"/>
                </a:solidFill>
              </a:rPr>
              <a:t>LG Electronics inverter for electrical and hybrid electric vehicles.</a:t>
            </a:r>
          </a:p>
          <a:p>
            <a:endParaRPr lang="en-US" sz="1333" b="1" dirty="0">
              <a:solidFill>
                <a:schemeClr val="tx2"/>
              </a:solidFill>
            </a:endParaRPr>
          </a:p>
        </p:txBody>
      </p:sp>
      <p:sp>
        <p:nvSpPr>
          <p:cNvPr id="8" name="Rectangle 3">
            <a:extLst>
              <a:ext uri="{FF2B5EF4-FFF2-40B4-BE49-F238E27FC236}">
                <a16:creationId xmlns:a16="http://schemas.microsoft.com/office/drawing/2014/main" id="{28B4ED96-9585-4097-BC21-D5097C075877}"/>
              </a:ext>
            </a:extLst>
          </p:cNvPr>
          <p:cNvSpPr>
            <a:spLocks noChangeArrowheads="1"/>
          </p:cNvSpPr>
          <p:nvPr/>
        </p:nvSpPr>
        <p:spPr bwMode="auto">
          <a:xfrm>
            <a:off x="4309534" y="-33813"/>
            <a:ext cx="65" cy="47402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03684"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1219170"/>
            <a:endParaRPr lang="en-US" altLang="en-US" sz="2400" dirty="0"/>
          </a:p>
        </p:txBody>
      </p:sp>
      <p:pic>
        <p:nvPicPr>
          <p:cNvPr id="1026" name="Picture 2" descr="LG Electronics inverter for electrical and hybrid electric vehicles.">
            <a:extLst>
              <a:ext uri="{FF2B5EF4-FFF2-40B4-BE49-F238E27FC236}">
                <a16:creationId xmlns:a16="http://schemas.microsoft.com/office/drawing/2014/main" id="{2D51B060-D164-45C9-9246-0858C4E0AAF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678" t="9143" r="10322" b="7377"/>
          <a:stretch/>
        </p:blipFill>
        <p:spPr bwMode="auto">
          <a:xfrm>
            <a:off x="8407776" y="1295400"/>
            <a:ext cx="3427929" cy="2012085"/>
          </a:xfrm>
          <a:prstGeom prst="rect">
            <a:avLst/>
          </a:prstGeom>
          <a:noFill/>
          <a:ln w="19050">
            <a:solidFill>
              <a:srgbClr val="024C84"/>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03808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99" y="381000"/>
            <a:ext cx="11326959" cy="990600"/>
          </a:xfrm>
        </p:spPr>
        <p:txBody>
          <a:bodyPr/>
          <a:lstStyle/>
          <a:p>
            <a:r>
              <a:rPr lang="en-US" sz="2667" dirty="0"/>
              <a:t>Stem Accelerates Development of Power Electronics Control Systems with Model-Based Design</a:t>
            </a:r>
          </a:p>
        </p:txBody>
      </p:sp>
      <p:sp>
        <p:nvSpPr>
          <p:cNvPr id="3" name="Content Placeholder 2"/>
          <p:cNvSpPr>
            <a:spLocks noGrp="1"/>
          </p:cNvSpPr>
          <p:nvPr>
            <p:ph idx="1"/>
          </p:nvPr>
        </p:nvSpPr>
        <p:spPr>
          <a:xfrm>
            <a:off x="609601" y="1586835"/>
            <a:ext cx="5867399" cy="4737765"/>
          </a:xfrm>
        </p:spPr>
        <p:txBody>
          <a:bodyPr/>
          <a:lstStyle/>
          <a:p>
            <a:pPr marL="0" indent="0">
              <a:spcBef>
                <a:spcPts val="0"/>
              </a:spcBef>
              <a:buClrTx/>
              <a:buSzTx/>
              <a:buNone/>
            </a:pPr>
            <a:r>
              <a:rPr lang="en-US" sz="2133" b="1" dirty="0">
                <a:solidFill>
                  <a:srgbClr val="125687"/>
                </a:solidFill>
                <a:latin typeface="Arial"/>
                <a:cs typeface="+mn-cs"/>
              </a:rPr>
              <a:t>Challenge</a:t>
            </a:r>
          </a:p>
          <a:p>
            <a:pPr marL="0" indent="0">
              <a:spcBef>
                <a:spcPts val="240"/>
              </a:spcBef>
              <a:buClr>
                <a:srgbClr val="215083"/>
              </a:buClr>
              <a:buSzTx/>
              <a:buNone/>
            </a:pPr>
            <a:r>
              <a:rPr lang="en-US" sz="1867" dirty="0"/>
              <a:t>Speed the development and certification of a power electronics control system for a distributed power storage system</a:t>
            </a:r>
          </a:p>
          <a:p>
            <a:pPr marL="0" indent="0">
              <a:spcBef>
                <a:spcPts val="864"/>
              </a:spcBef>
              <a:buClr>
                <a:srgbClr val="215083"/>
              </a:buClr>
              <a:buSzTx/>
              <a:buNone/>
            </a:pPr>
            <a:r>
              <a:rPr lang="en-US" sz="2133" b="1" dirty="0">
                <a:solidFill>
                  <a:srgbClr val="125687"/>
                </a:solidFill>
                <a:latin typeface="Arial"/>
                <a:cs typeface="+mn-cs"/>
              </a:rPr>
              <a:t>Solution</a:t>
            </a:r>
          </a:p>
          <a:p>
            <a:pPr marL="0" indent="0">
              <a:buNone/>
            </a:pPr>
            <a:r>
              <a:rPr lang="en-US" sz="1867" dirty="0"/>
              <a:t>Use Model-Based Design with MATLAB and Simulink to run simulations of power electronics, the electrical grid, and controller; generate production microcontroller code; and achieve certification</a:t>
            </a:r>
          </a:p>
          <a:p>
            <a:pPr marL="0" indent="0">
              <a:buNone/>
            </a:pPr>
            <a:r>
              <a:rPr lang="en-US" sz="2133" b="1" dirty="0">
                <a:solidFill>
                  <a:srgbClr val="125687"/>
                </a:solidFill>
                <a:latin typeface="Arial"/>
                <a:cs typeface="+mn-cs"/>
              </a:rPr>
              <a:t>Results</a:t>
            </a:r>
          </a:p>
          <a:p>
            <a:pPr marL="339725" lvl="1" indent="-225425">
              <a:spcBef>
                <a:spcPct val="10000"/>
              </a:spcBef>
              <a:buClr>
                <a:srgbClr val="215083"/>
              </a:buClr>
              <a:buFont typeface="Wingdings" pitchFamily="2" charset="2"/>
              <a:buChar char="§"/>
            </a:pPr>
            <a:r>
              <a:rPr lang="en-US" dirty="0"/>
              <a:t>Six months of development time saved</a:t>
            </a:r>
          </a:p>
          <a:p>
            <a:pPr marL="339725" lvl="1" indent="-225425">
              <a:spcBef>
                <a:spcPct val="10000"/>
              </a:spcBef>
              <a:buClr>
                <a:srgbClr val="215083"/>
              </a:buClr>
              <a:buFont typeface="Wingdings" pitchFamily="2" charset="2"/>
              <a:buChar char="§"/>
            </a:pPr>
            <a:r>
              <a:rPr lang="en-US" dirty="0"/>
              <a:t>Thousands of dollars in board spin costs saved</a:t>
            </a:r>
          </a:p>
          <a:p>
            <a:pPr marL="339725" lvl="1" indent="-225425">
              <a:spcBef>
                <a:spcPct val="10000"/>
              </a:spcBef>
              <a:buClr>
                <a:srgbClr val="215083"/>
              </a:buClr>
              <a:buFont typeface="Wingdings" pitchFamily="2" charset="2"/>
              <a:buChar char="§"/>
            </a:pPr>
            <a:r>
              <a:rPr lang="en-US" dirty="0"/>
              <a:t>System fully operational days after hardware becomes available</a:t>
            </a:r>
          </a:p>
        </p:txBody>
      </p:sp>
      <p:sp>
        <p:nvSpPr>
          <p:cNvPr id="7" name="Rectangle 6"/>
          <p:cNvSpPr/>
          <p:nvPr/>
        </p:nvSpPr>
        <p:spPr>
          <a:xfrm>
            <a:off x="7046858" y="4342867"/>
            <a:ext cx="4977531" cy="2161682"/>
          </a:xfrm>
          <a:prstGeom prst="rect">
            <a:avLst/>
          </a:prstGeom>
          <a:solidFill>
            <a:schemeClr val="bg1">
              <a:lumMod val="85000"/>
            </a:schemeClr>
          </a:solidFill>
        </p:spPr>
        <p:txBody>
          <a:bodyPr wrap="square">
            <a:spAutoFit/>
          </a:bodyPr>
          <a:lstStyle/>
          <a:p>
            <a:pPr>
              <a:lnSpc>
                <a:spcPct val="130000"/>
              </a:lnSpc>
            </a:pPr>
            <a:r>
              <a:rPr lang="en-US" sz="1500" b="1" i="1" dirty="0">
                <a:solidFill>
                  <a:schemeClr val="tx2"/>
                </a:solidFill>
                <a:ea typeface="Arial Unicode MS" pitchFamily="34" charset="-128"/>
              </a:rPr>
              <a:t>“With Model-Based Design we saw exactly how our controller would work with the hardware even while the hardware was being developed. After we had the hardware, refinements were easy because the simulations matched what we saw on the scope, and that gave us tremendous confidence in the design.”</a:t>
            </a:r>
          </a:p>
          <a:p>
            <a:pPr algn="r">
              <a:lnSpc>
                <a:spcPct val="130000"/>
              </a:lnSpc>
            </a:pPr>
            <a:r>
              <a:rPr lang="en-US" sz="1500" b="1" i="1" dirty="0">
                <a:solidFill>
                  <a:schemeClr val="tx2"/>
                </a:solidFill>
                <a:ea typeface="Arial Unicode MS" pitchFamily="34" charset="-128"/>
              </a:rPr>
              <a:t>David </a:t>
            </a:r>
            <a:r>
              <a:rPr lang="en-US" sz="1500" b="1" i="1" dirty="0" err="1">
                <a:solidFill>
                  <a:schemeClr val="tx2"/>
                </a:solidFill>
                <a:ea typeface="Arial Unicode MS" pitchFamily="34" charset="-128"/>
              </a:rPr>
              <a:t>Erhart</a:t>
            </a:r>
            <a:r>
              <a:rPr lang="en-US" sz="1500" b="1" i="1" dirty="0">
                <a:solidFill>
                  <a:schemeClr val="tx2"/>
                </a:solidFill>
                <a:ea typeface="Arial Unicode MS" pitchFamily="34" charset="-128"/>
              </a:rPr>
              <a:t>, VP, Stem</a:t>
            </a:r>
          </a:p>
        </p:txBody>
      </p:sp>
      <p:sp>
        <p:nvSpPr>
          <p:cNvPr id="13" name="Text Box 22"/>
          <p:cNvSpPr txBox="1">
            <a:spLocks noChangeArrowheads="1"/>
          </p:cNvSpPr>
          <p:nvPr/>
        </p:nvSpPr>
        <p:spPr bwMode="auto">
          <a:xfrm>
            <a:off x="8915400" y="3789374"/>
            <a:ext cx="2805628" cy="492443"/>
          </a:xfrm>
          <a:prstGeom prst="rect">
            <a:avLst/>
          </a:prstGeom>
          <a:noFill/>
          <a:ln w="9525">
            <a:noFill/>
            <a:miter lim="800000"/>
            <a:headEnd/>
            <a:tailEnd/>
          </a:ln>
        </p:spPr>
        <p:txBody>
          <a:bodyPr wrap="square" lIns="0" tIns="121920" rIns="0" bIns="0">
            <a:spAutoFit/>
          </a:bodyPr>
          <a:lstStyle/>
          <a:p>
            <a:r>
              <a:rPr lang="en-US" sz="1200" b="1" dirty="0">
                <a:solidFill>
                  <a:schemeClr val="accent1">
                    <a:lumMod val="50000"/>
                  </a:schemeClr>
                </a:solidFill>
              </a:rPr>
              <a:t>A commercial installation of Stem’s </a:t>
            </a:r>
            <a:r>
              <a:rPr lang="en-US" sz="1200" b="1" dirty="0" err="1">
                <a:solidFill>
                  <a:schemeClr val="accent1">
                    <a:lumMod val="50000"/>
                  </a:schemeClr>
                </a:solidFill>
              </a:rPr>
              <a:t>PowerStore</a:t>
            </a:r>
            <a:r>
              <a:rPr lang="en-US" sz="1200" b="1" dirty="0">
                <a:solidFill>
                  <a:schemeClr val="accent1">
                    <a:lumMod val="50000"/>
                  </a:schemeClr>
                </a:solidFill>
              </a:rPr>
              <a:t> energy system</a:t>
            </a:r>
            <a:r>
              <a:rPr lang="en-US" sz="1050" b="1" dirty="0">
                <a:solidFill>
                  <a:schemeClr val="accent1">
                    <a:lumMod val="50000"/>
                  </a:schemeClr>
                </a:solidFill>
              </a:rPr>
              <a:t>.</a:t>
            </a:r>
          </a:p>
        </p:txBody>
      </p:sp>
      <p:sp>
        <p:nvSpPr>
          <p:cNvPr id="8" name="Rectangle 3">
            <a:extLst>
              <a:ext uri="{FF2B5EF4-FFF2-40B4-BE49-F238E27FC236}">
                <a16:creationId xmlns:a16="http://schemas.microsoft.com/office/drawing/2014/main" id="{28B4ED96-9585-4097-BC21-D5097C075877}"/>
              </a:ext>
            </a:extLst>
          </p:cNvPr>
          <p:cNvSpPr>
            <a:spLocks noChangeArrowheads="1"/>
          </p:cNvSpPr>
          <p:nvPr/>
        </p:nvSpPr>
        <p:spPr bwMode="auto">
          <a:xfrm>
            <a:off x="4309534" y="-33813"/>
            <a:ext cx="65" cy="47402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03684"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1219170"/>
            <a:endParaRPr lang="en-US" altLang="en-US" sz="2400" dirty="0"/>
          </a:p>
        </p:txBody>
      </p:sp>
      <p:pic>
        <p:nvPicPr>
          <p:cNvPr id="12" name="Picture 11">
            <a:extLst>
              <a:ext uri="{FF2B5EF4-FFF2-40B4-BE49-F238E27FC236}">
                <a16:creationId xmlns:a16="http://schemas.microsoft.com/office/drawing/2014/main" id="{A7DE0DB9-680D-40BC-9E51-14D90F44CFD7}"/>
              </a:ext>
            </a:extLst>
          </p:cNvPr>
          <p:cNvPicPr>
            <a:picLocks noChangeAspect="1"/>
          </p:cNvPicPr>
          <p:nvPr/>
        </p:nvPicPr>
        <p:blipFill>
          <a:blip r:embed="rId3"/>
          <a:stretch>
            <a:fillRect/>
          </a:stretch>
        </p:blipFill>
        <p:spPr>
          <a:xfrm>
            <a:off x="8534400" y="934673"/>
            <a:ext cx="3009899" cy="2854701"/>
          </a:xfrm>
          <a:prstGeom prst="rect">
            <a:avLst/>
          </a:prstGeom>
          <a:ln w="12700">
            <a:solidFill>
              <a:schemeClr val="tx2"/>
            </a:solidFill>
          </a:ln>
        </p:spPr>
      </p:pic>
    </p:spTree>
    <p:extLst>
      <p:ext uri="{BB962C8B-B14F-4D97-AF65-F5344CB8AC3E}">
        <p14:creationId xmlns:p14="http://schemas.microsoft.com/office/powerpoint/2010/main" val="3612075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Today:</a:t>
            </a:r>
          </a:p>
        </p:txBody>
      </p:sp>
      <p:sp>
        <p:nvSpPr>
          <p:cNvPr id="3" name="Content Placeholder 2"/>
          <p:cNvSpPr>
            <a:spLocks noGrp="1"/>
          </p:cNvSpPr>
          <p:nvPr>
            <p:ph idx="1"/>
          </p:nvPr>
        </p:nvSpPr>
        <p:spPr/>
        <p:txBody>
          <a:bodyPr vert="horz" lIns="91440" tIns="45720" rIns="91440" bIns="45720" rtlCol="0" anchor="t">
            <a:noAutofit/>
          </a:bodyPr>
          <a:lstStyle/>
          <a:p>
            <a:pPr marL="343535" indent="-343535"/>
            <a:r>
              <a:rPr lang="en-US" dirty="0">
                <a:highlight>
                  <a:srgbClr val="FFFF00"/>
                </a:highlight>
              </a:rPr>
              <a:t>6:15 pm – 6.30 pm</a:t>
            </a:r>
            <a:r>
              <a:rPr lang="en-US" dirty="0"/>
              <a:t>: Set-up</a:t>
            </a:r>
          </a:p>
          <a:p>
            <a:pPr marL="744220" lvl="1" indent="-286385"/>
            <a:r>
              <a:rPr lang="en-US" dirty="0"/>
              <a:t>Intro to Power Electronics	</a:t>
            </a:r>
          </a:p>
          <a:p>
            <a:pPr marL="744220" lvl="1" indent="-286385"/>
            <a:r>
              <a:rPr lang="en-US" dirty="0"/>
              <a:t>Create MathWorks account</a:t>
            </a:r>
          </a:p>
          <a:p>
            <a:pPr marL="744220" lvl="1" indent="-286385"/>
            <a:r>
              <a:rPr lang="en-US" dirty="0"/>
              <a:t>Log in to Power Electronics Onramp / Test MATLAB Online</a:t>
            </a:r>
          </a:p>
          <a:p>
            <a:pPr marL="343535" indent="-343535"/>
            <a:r>
              <a:rPr lang="en-US" dirty="0">
                <a:highlight>
                  <a:srgbClr val="FFFF00"/>
                </a:highlight>
              </a:rPr>
              <a:t>6.30 pm – 8.00 pm</a:t>
            </a:r>
            <a:r>
              <a:rPr lang="en-US" dirty="0"/>
              <a:t>: Power Electronics Onramp (on your own)</a:t>
            </a:r>
          </a:p>
          <a:p>
            <a:pPr marL="744220" lvl="1" indent="-286385"/>
            <a:endParaRPr lang="en-US" dirty="0"/>
          </a:p>
          <a:p>
            <a:pPr marL="744220" lvl="1" indent="-286385"/>
            <a:endParaRPr lang="en-US" dirty="0"/>
          </a:p>
        </p:txBody>
      </p:sp>
    </p:spTree>
    <p:extLst>
      <p:ext uri="{BB962C8B-B14F-4D97-AF65-F5344CB8AC3E}">
        <p14:creationId xmlns:p14="http://schemas.microsoft.com/office/powerpoint/2010/main" val="4419960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482600"/>
            <a:ext cx="5943600" cy="1422400"/>
          </a:xfrm>
        </p:spPr>
        <p:txBody>
          <a:bodyPr/>
          <a:lstStyle/>
          <a:p>
            <a:r>
              <a:rPr lang="en-US" sz="2667" dirty="0" err="1"/>
              <a:t>SuperGrid</a:t>
            </a:r>
            <a:r>
              <a:rPr lang="en-US" sz="2667" dirty="0"/>
              <a:t> Institute: An efficient and compact power converter to enable the </a:t>
            </a:r>
            <a:r>
              <a:rPr lang="en-US" sz="2667" dirty="0" err="1"/>
              <a:t>supergrids</a:t>
            </a:r>
            <a:r>
              <a:rPr lang="en-US" sz="2667" dirty="0"/>
              <a:t> of the future</a:t>
            </a:r>
            <a:br>
              <a:rPr lang="en-US" sz="2667" dirty="0"/>
            </a:br>
            <a:br>
              <a:rPr lang="en-US" sz="2667" dirty="0"/>
            </a:br>
            <a:br>
              <a:rPr lang="en-US" sz="2667" dirty="0"/>
            </a:br>
            <a:br>
              <a:rPr lang="en-US" sz="2133" dirty="0"/>
            </a:br>
            <a:endParaRPr lang="en-US" dirty="0"/>
          </a:p>
        </p:txBody>
      </p:sp>
      <p:sp>
        <p:nvSpPr>
          <p:cNvPr id="7" name="Rectangle 6"/>
          <p:cNvSpPr/>
          <p:nvPr/>
        </p:nvSpPr>
        <p:spPr>
          <a:xfrm>
            <a:off x="6400801" y="4140200"/>
            <a:ext cx="5535759" cy="2161682"/>
          </a:xfrm>
          <a:prstGeom prst="rect">
            <a:avLst/>
          </a:prstGeom>
          <a:solidFill>
            <a:schemeClr val="bg1">
              <a:lumMod val="85000"/>
            </a:schemeClr>
          </a:solidFill>
        </p:spPr>
        <p:txBody>
          <a:bodyPr wrap="square">
            <a:spAutoFit/>
          </a:bodyPr>
          <a:lstStyle/>
          <a:p>
            <a:pPr>
              <a:lnSpc>
                <a:spcPct val="130000"/>
              </a:lnSpc>
            </a:pPr>
            <a:r>
              <a:rPr lang="en-US" sz="1500" b="1" i="1" dirty="0">
                <a:solidFill>
                  <a:schemeClr val="tx2"/>
                </a:solidFill>
                <a:ea typeface="Arial Unicode MS" pitchFamily="34" charset="-128"/>
              </a:rPr>
              <a:t>"The transition from design model to real-time software was very fast thanks to the complete compatibility between MATLAB &amp; Simulink and Speedgoat. The Speedgoat target machine provides fast and robust control of the switching semiconductors in a difficult electromagnetic environment."</a:t>
            </a:r>
          </a:p>
          <a:p>
            <a:pPr algn="r">
              <a:lnSpc>
                <a:spcPct val="130000"/>
              </a:lnSpc>
            </a:pPr>
            <a:r>
              <a:rPr lang="en-US" sz="1500" b="1" i="1" dirty="0">
                <a:solidFill>
                  <a:schemeClr val="tx2"/>
                </a:solidFill>
                <a:ea typeface="Arial Unicode MS" pitchFamily="34" charset="-128"/>
              </a:rPr>
              <a:t>Piotr </a:t>
            </a:r>
            <a:r>
              <a:rPr lang="en-US" sz="1500" b="1" i="1" dirty="0" err="1">
                <a:solidFill>
                  <a:schemeClr val="tx2"/>
                </a:solidFill>
                <a:ea typeface="Arial Unicode MS" pitchFamily="34" charset="-128"/>
              </a:rPr>
              <a:t>Dworakowski</a:t>
            </a:r>
            <a:r>
              <a:rPr lang="en-US" sz="1500" b="1" i="1" dirty="0">
                <a:solidFill>
                  <a:schemeClr val="tx2"/>
                </a:solidFill>
                <a:ea typeface="Arial Unicode MS" pitchFamily="34" charset="-128"/>
              </a:rPr>
              <a:t>, Power Converters team leader</a:t>
            </a:r>
          </a:p>
        </p:txBody>
      </p:sp>
      <p:sp>
        <p:nvSpPr>
          <p:cNvPr id="9" name="Rectangle 16">
            <a:extLst>
              <a:ext uri="{FF2B5EF4-FFF2-40B4-BE49-F238E27FC236}">
                <a16:creationId xmlns:a16="http://schemas.microsoft.com/office/drawing/2014/main" id="{F1869274-D9D7-48B8-BF43-1CA49A823982}"/>
              </a:ext>
            </a:extLst>
          </p:cNvPr>
          <p:cNvSpPr>
            <a:spLocks noChangeArrowheads="1"/>
          </p:cNvSpPr>
          <p:nvPr/>
        </p:nvSpPr>
        <p:spPr bwMode="auto">
          <a:xfrm>
            <a:off x="719653" y="2006600"/>
            <a:ext cx="5286375" cy="4295282"/>
          </a:xfrm>
          <a:prstGeom prst="rect">
            <a:avLst/>
          </a:prstGeom>
          <a:solidFill>
            <a:schemeClr val="bg1"/>
          </a:solidFill>
          <a:ln w="19050">
            <a:noFill/>
            <a:miter lim="800000"/>
            <a:headEnd/>
            <a:tailEnd/>
          </a:ln>
        </p:spPr>
        <p:txBody>
          <a:bodyPr lIns="0" tIns="0" rIns="0" bIns="0"/>
          <a:lstStyle/>
          <a:p>
            <a:r>
              <a:rPr lang="en-US" sz="2133" b="1" dirty="0">
                <a:solidFill>
                  <a:srgbClr val="215083"/>
                </a:solidFill>
              </a:rPr>
              <a:t>Challenge</a:t>
            </a:r>
          </a:p>
          <a:p>
            <a:r>
              <a:rPr lang="en-US" sz="1867" dirty="0"/>
              <a:t>Design and implement a DC-DC power converter using </a:t>
            </a:r>
            <a:r>
              <a:rPr lang="en-US" sz="1867" dirty="0" err="1"/>
              <a:t>SiC</a:t>
            </a:r>
            <a:r>
              <a:rPr lang="en-US" sz="1867" dirty="0"/>
              <a:t> transistors that would operate at 20kHz </a:t>
            </a:r>
            <a:endParaRPr lang="en-US" sz="1867" dirty="0">
              <a:cs typeface="Times New Roman" pitchFamily="18" charset="0"/>
            </a:endParaRPr>
          </a:p>
          <a:p>
            <a:pPr>
              <a:spcBef>
                <a:spcPct val="30000"/>
              </a:spcBef>
              <a:buClr>
                <a:srgbClr val="215083"/>
              </a:buClr>
              <a:buFont typeface="Wingdings" pitchFamily="2" charset="2"/>
              <a:buNone/>
            </a:pPr>
            <a:r>
              <a:rPr lang="en-US" sz="2133" b="1" dirty="0">
                <a:solidFill>
                  <a:srgbClr val="215083"/>
                </a:solidFill>
              </a:rPr>
              <a:t>Solution</a:t>
            </a:r>
          </a:p>
          <a:p>
            <a:r>
              <a:rPr lang="en-US" sz="1867" dirty="0"/>
              <a:t>Model-Based Design with Simulink and HDL Coder to model, verify, and implement the controller on a Speedgoat real-time target</a:t>
            </a:r>
          </a:p>
          <a:p>
            <a:pPr>
              <a:spcBef>
                <a:spcPct val="30000"/>
              </a:spcBef>
              <a:buClr>
                <a:srgbClr val="215083"/>
              </a:buClr>
              <a:buFont typeface="Wingdings" pitchFamily="2" charset="2"/>
              <a:buNone/>
            </a:pPr>
            <a:r>
              <a:rPr lang="en-US" sz="2133" b="1" dirty="0">
                <a:solidFill>
                  <a:srgbClr val="215083"/>
                </a:solidFill>
              </a:rPr>
              <a:t>Results</a:t>
            </a:r>
          </a:p>
          <a:p>
            <a:pPr marL="452955" lvl="1" indent="-300559">
              <a:spcBef>
                <a:spcPct val="10000"/>
              </a:spcBef>
              <a:buClr>
                <a:srgbClr val="215083"/>
              </a:buClr>
              <a:buFont typeface="Wingdings" pitchFamily="2" charset="2"/>
              <a:buChar char="§"/>
            </a:pPr>
            <a:r>
              <a:rPr lang="en-US" sz="1867" dirty="0"/>
              <a:t>Less than 12 months to test a compact 1 kV, 100 kW DC-DC power converter with an efficiency of 98%</a:t>
            </a:r>
            <a:endParaRPr lang="en-US" sz="2000" dirty="0"/>
          </a:p>
          <a:p>
            <a:pPr marL="452955" lvl="1" indent="-300559">
              <a:spcBef>
                <a:spcPct val="10000"/>
              </a:spcBef>
              <a:buClr>
                <a:srgbClr val="215083"/>
              </a:buClr>
              <a:buFont typeface="Wingdings" pitchFamily="2" charset="2"/>
              <a:buChar char="§"/>
            </a:pPr>
            <a:r>
              <a:rPr lang="en-US" sz="2000" dirty="0"/>
              <a:t>Fast design iterations using HDL code generation from model to FPGA</a:t>
            </a:r>
            <a:endParaRPr lang="en-US" sz="2400" dirty="0">
              <a:cs typeface="Times New Roman" pitchFamily="18" charset="0"/>
            </a:endParaRPr>
          </a:p>
        </p:txBody>
      </p:sp>
      <p:pic>
        <p:nvPicPr>
          <p:cNvPr id="2052" name="Picture 4" descr="Rapid Control Prototyping">
            <a:extLst>
              <a:ext uri="{FF2B5EF4-FFF2-40B4-BE49-F238E27FC236}">
                <a16:creationId xmlns:a16="http://schemas.microsoft.com/office/drawing/2014/main" id="{6EAF83EF-89F8-4FF1-8D2A-F9C5D5FF0F7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8947" b="12717"/>
          <a:stretch/>
        </p:blipFill>
        <p:spPr bwMode="auto">
          <a:xfrm>
            <a:off x="7239867" y="556118"/>
            <a:ext cx="3857625" cy="34086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9101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7201351-2EB8-4203-93B8-92C04323AB3C}"/>
              </a:ext>
            </a:extLst>
          </p:cNvPr>
          <p:cNvSpPr>
            <a:spLocks noGrp="1"/>
          </p:cNvSpPr>
          <p:nvPr>
            <p:ph type="title"/>
          </p:nvPr>
        </p:nvSpPr>
        <p:spPr>
          <a:xfrm>
            <a:off x="528171" y="407225"/>
            <a:ext cx="10769600" cy="708765"/>
          </a:xfrm>
        </p:spPr>
        <p:txBody>
          <a:bodyPr/>
          <a:lstStyle/>
          <a:p>
            <a:r>
              <a:rPr lang="en-US" dirty="0"/>
              <a:t>Power Electronics Simulation Onramp</a:t>
            </a:r>
          </a:p>
        </p:txBody>
      </p:sp>
      <p:sp>
        <p:nvSpPr>
          <p:cNvPr id="5" name="Content Placeholder 4">
            <a:extLst>
              <a:ext uri="{FF2B5EF4-FFF2-40B4-BE49-F238E27FC236}">
                <a16:creationId xmlns:a16="http://schemas.microsoft.com/office/drawing/2014/main" id="{FA855069-C12A-44DC-8C39-B776477E98B8}"/>
              </a:ext>
            </a:extLst>
          </p:cNvPr>
          <p:cNvSpPr>
            <a:spLocks noGrp="1"/>
          </p:cNvSpPr>
          <p:nvPr>
            <p:ph idx="1"/>
          </p:nvPr>
        </p:nvSpPr>
        <p:spPr>
          <a:xfrm>
            <a:off x="528171" y="1115990"/>
            <a:ext cx="6151766" cy="5614833"/>
          </a:xfrm>
        </p:spPr>
        <p:txBody>
          <a:bodyPr vert="horz" lIns="91440" tIns="45720" rIns="91440" bIns="45720" rtlCol="0" anchor="t">
            <a:noAutofit/>
          </a:bodyPr>
          <a:lstStyle/>
          <a:p>
            <a:pPr marL="343535" indent="-343535"/>
            <a:r>
              <a:rPr lang="en-US" sz="2200" dirty="0"/>
              <a:t>Free, short course on the basics of simulating power converters in Simscape Electrical</a:t>
            </a:r>
          </a:p>
          <a:p>
            <a:r>
              <a:rPr lang="en-US" sz="2200" dirty="0"/>
              <a:t>Brief videos &amp; hands-on exercises</a:t>
            </a:r>
          </a:p>
          <a:p>
            <a:pPr marL="343535" indent="-343535"/>
            <a:r>
              <a:rPr lang="en-US" sz="2200" dirty="0">
                <a:latin typeface="Arial"/>
                <a:cs typeface="Arial"/>
              </a:rPr>
              <a:t>Automated assessments &amp; immediate feedback</a:t>
            </a:r>
          </a:p>
          <a:p>
            <a:pPr marL="343535" indent="-343535"/>
            <a:r>
              <a:rPr lang="en-US" sz="2200" dirty="0"/>
              <a:t>Access online or from Simulink (R2022b or later) </a:t>
            </a:r>
          </a:p>
          <a:p>
            <a:r>
              <a:rPr lang="en-US" sz="2200" dirty="0"/>
              <a:t>Topics include:</a:t>
            </a:r>
            <a:endParaRPr lang="en-US" sz="1200" dirty="0"/>
          </a:p>
          <a:p>
            <a:pPr lvl="1"/>
            <a:r>
              <a:rPr lang="en-US" sz="1800" dirty="0"/>
              <a:t>Simulate a buck converter circuit using Simscape Electrical</a:t>
            </a:r>
          </a:p>
          <a:p>
            <a:pPr lvl="1"/>
            <a:r>
              <a:rPr lang="en-US" sz="1800" dirty="0"/>
              <a:t>Model the buck converter at varying levels of fidelity to balance detail and simulation speed</a:t>
            </a:r>
          </a:p>
          <a:p>
            <a:pPr lvl="1"/>
            <a:r>
              <a:rPr lang="en-US" sz="1800" dirty="0"/>
              <a:t>Implement closed-loop voltage control for the buck converter</a:t>
            </a:r>
            <a:endParaRPr lang="en-US" sz="2000" dirty="0"/>
          </a:p>
          <a:p>
            <a:endParaRPr lang="en-US" sz="2000" dirty="0"/>
          </a:p>
        </p:txBody>
      </p:sp>
      <p:pic>
        <p:nvPicPr>
          <p:cNvPr id="7" name="Picture 2" descr="Graphical user interface, application&#10;&#10;Description automatically generated">
            <a:extLst>
              <a:ext uri="{FF2B5EF4-FFF2-40B4-BE49-F238E27FC236}">
                <a16:creationId xmlns:a16="http://schemas.microsoft.com/office/drawing/2014/main" id="{461C4D7D-173C-466B-B3C5-63F0CE577A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5956687"/>
            <a:ext cx="962025" cy="857250"/>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oup 1">
            <a:extLst>
              <a:ext uri="{FF2B5EF4-FFF2-40B4-BE49-F238E27FC236}">
                <a16:creationId xmlns:a16="http://schemas.microsoft.com/office/drawing/2014/main" id="{512B288F-9C46-2143-8A16-B6991EC084FA}"/>
              </a:ext>
            </a:extLst>
          </p:cNvPr>
          <p:cNvGrpSpPr/>
          <p:nvPr/>
        </p:nvGrpSpPr>
        <p:grpSpPr>
          <a:xfrm>
            <a:off x="7086600" y="3657600"/>
            <a:ext cx="4321257" cy="651698"/>
            <a:chOff x="8001000" y="3505200"/>
            <a:chExt cx="4321257" cy="651698"/>
          </a:xfrm>
        </p:grpSpPr>
        <p:sp>
          <p:nvSpPr>
            <p:cNvPr id="6" name="Arrow: Left-Right 5">
              <a:extLst>
                <a:ext uri="{FF2B5EF4-FFF2-40B4-BE49-F238E27FC236}">
                  <a16:creationId xmlns:a16="http://schemas.microsoft.com/office/drawing/2014/main" id="{527A535F-9295-C489-48B3-0DB66B44EBB0}"/>
                </a:ext>
              </a:extLst>
            </p:cNvPr>
            <p:cNvSpPr/>
            <p:nvPr/>
          </p:nvSpPr>
          <p:spPr>
            <a:xfrm>
              <a:off x="8001000" y="3505200"/>
              <a:ext cx="4321257" cy="651698"/>
            </a:xfrm>
            <a:prstGeom prst="leftRightArrow">
              <a:avLst/>
            </a:prstGeom>
            <a:gradFill>
              <a:gsLst>
                <a:gs pos="0">
                  <a:srgbClr val="5B85A3"/>
                </a:gs>
                <a:gs pos="49000">
                  <a:srgbClr val="B0D0E4"/>
                </a:gs>
                <a:gs pos="100000">
                  <a:srgbClr val="DCEBF3">
                    <a:alpha val="89804"/>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 name="TextBox 7">
              <a:extLst>
                <a:ext uri="{FF2B5EF4-FFF2-40B4-BE49-F238E27FC236}">
                  <a16:creationId xmlns:a16="http://schemas.microsoft.com/office/drawing/2014/main" id="{EE30A7CA-F00A-E7CE-125B-6F2CCA196018}"/>
                </a:ext>
              </a:extLst>
            </p:cNvPr>
            <p:cNvSpPr txBox="1"/>
            <p:nvPr/>
          </p:nvSpPr>
          <p:spPr>
            <a:xfrm>
              <a:off x="9606342" y="3712303"/>
              <a:ext cx="1420315" cy="261610"/>
            </a:xfrm>
            <a:prstGeom prst="rect">
              <a:avLst/>
            </a:prstGeom>
            <a:noFill/>
          </p:spPr>
          <p:txBody>
            <a:bodyPr wrap="square">
              <a:spAutoFit/>
            </a:bodyPr>
            <a:lstStyle/>
            <a:p>
              <a:r>
                <a:rPr lang="en-US" sz="1050" dirty="0">
                  <a:latin typeface="Futura Std Book" panose="020B0502020204020303" pitchFamily="34" charset="0"/>
                </a:rPr>
                <a:t>Model fidelity</a:t>
              </a:r>
            </a:p>
          </p:txBody>
        </p:sp>
      </p:grpSp>
      <p:sp>
        <p:nvSpPr>
          <p:cNvPr id="9" name="TextBox 8">
            <a:extLst>
              <a:ext uri="{FF2B5EF4-FFF2-40B4-BE49-F238E27FC236}">
                <a16:creationId xmlns:a16="http://schemas.microsoft.com/office/drawing/2014/main" id="{D25E5EE5-8FA2-FAD3-5653-9F150608799D}"/>
              </a:ext>
            </a:extLst>
          </p:cNvPr>
          <p:cNvSpPr txBox="1"/>
          <p:nvPr/>
        </p:nvSpPr>
        <p:spPr>
          <a:xfrm>
            <a:off x="10287000" y="3048000"/>
            <a:ext cx="1677897" cy="577081"/>
          </a:xfrm>
          <a:prstGeom prst="rect">
            <a:avLst/>
          </a:prstGeom>
          <a:noFill/>
        </p:spPr>
        <p:txBody>
          <a:bodyPr wrap="square">
            <a:spAutoFit/>
          </a:bodyPr>
          <a:lstStyle/>
          <a:p>
            <a:pPr algn="ctr"/>
            <a:r>
              <a:rPr lang="en-US" sz="1050" b="1" dirty="0">
                <a:latin typeface="Futura Std Book" panose="020B0502020204020303" pitchFamily="34" charset="0"/>
              </a:rPr>
              <a:t>Low</a:t>
            </a:r>
          </a:p>
          <a:p>
            <a:pPr algn="ctr"/>
            <a:r>
              <a:rPr lang="en-US" sz="1050" dirty="0">
                <a:latin typeface="Futura Std Book" panose="020B0502020204020303" pitchFamily="34" charset="0"/>
              </a:rPr>
              <a:t>More approximations</a:t>
            </a:r>
          </a:p>
          <a:p>
            <a:pPr algn="ctr"/>
            <a:r>
              <a:rPr lang="en-US" sz="1050" dirty="0">
                <a:latin typeface="Futura Std Book" panose="020B0502020204020303" pitchFamily="34" charset="0"/>
              </a:rPr>
              <a:t>Faster simulation</a:t>
            </a:r>
          </a:p>
        </p:txBody>
      </p:sp>
      <p:sp>
        <p:nvSpPr>
          <p:cNvPr id="10" name="TextBox 9">
            <a:extLst>
              <a:ext uri="{FF2B5EF4-FFF2-40B4-BE49-F238E27FC236}">
                <a16:creationId xmlns:a16="http://schemas.microsoft.com/office/drawing/2014/main" id="{3DF55008-98F9-E08A-D996-68A5778A0381}"/>
              </a:ext>
            </a:extLst>
          </p:cNvPr>
          <p:cNvSpPr txBox="1"/>
          <p:nvPr/>
        </p:nvSpPr>
        <p:spPr>
          <a:xfrm>
            <a:off x="6477000" y="3124200"/>
            <a:ext cx="1747206" cy="577081"/>
          </a:xfrm>
          <a:prstGeom prst="rect">
            <a:avLst/>
          </a:prstGeom>
          <a:noFill/>
        </p:spPr>
        <p:txBody>
          <a:bodyPr wrap="square">
            <a:spAutoFit/>
          </a:bodyPr>
          <a:lstStyle/>
          <a:p>
            <a:pPr algn="ctr"/>
            <a:r>
              <a:rPr lang="en-US" sz="1050" b="1" dirty="0">
                <a:latin typeface="Futura Std Book" panose="020B0502020204020303" pitchFamily="34" charset="0"/>
              </a:rPr>
              <a:t>High</a:t>
            </a:r>
          </a:p>
          <a:p>
            <a:pPr algn="ctr"/>
            <a:r>
              <a:rPr lang="en-US" sz="1050" dirty="0">
                <a:latin typeface="Futura Std Book" panose="020B0502020204020303" pitchFamily="34" charset="0"/>
              </a:rPr>
              <a:t>Fewer approximations</a:t>
            </a:r>
          </a:p>
          <a:p>
            <a:pPr algn="ctr"/>
            <a:r>
              <a:rPr lang="en-US" sz="1050" dirty="0">
                <a:latin typeface="Futura Std Book" panose="020B0502020204020303" pitchFamily="34" charset="0"/>
              </a:rPr>
              <a:t>Slower simulation</a:t>
            </a:r>
          </a:p>
        </p:txBody>
      </p:sp>
      <p:grpSp>
        <p:nvGrpSpPr>
          <p:cNvPr id="23" name="Group 22">
            <a:extLst>
              <a:ext uri="{FF2B5EF4-FFF2-40B4-BE49-F238E27FC236}">
                <a16:creationId xmlns:a16="http://schemas.microsoft.com/office/drawing/2014/main" id="{3574C3A7-94A2-D9A9-8665-99AE659999F0}"/>
              </a:ext>
            </a:extLst>
          </p:cNvPr>
          <p:cNvGrpSpPr/>
          <p:nvPr/>
        </p:nvGrpSpPr>
        <p:grpSpPr>
          <a:xfrm>
            <a:off x="7162800" y="5562600"/>
            <a:ext cx="4156364" cy="322451"/>
            <a:chOff x="8085236" y="5874725"/>
            <a:chExt cx="4156364" cy="322451"/>
          </a:xfrm>
        </p:grpSpPr>
        <p:sp>
          <p:nvSpPr>
            <p:cNvPr id="11" name="Rectangle 10">
              <a:extLst>
                <a:ext uri="{FF2B5EF4-FFF2-40B4-BE49-F238E27FC236}">
                  <a16:creationId xmlns:a16="http://schemas.microsoft.com/office/drawing/2014/main" id="{9CBF455D-883E-FC84-9AA5-2DBBD5A96C39}"/>
                </a:ext>
              </a:extLst>
            </p:cNvPr>
            <p:cNvSpPr/>
            <p:nvPr/>
          </p:nvSpPr>
          <p:spPr>
            <a:xfrm>
              <a:off x="8085236" y="5874725"/>
              <a:ext cx="4156364" cy="322451"/>
            </a:xfrm>
            <a:prstGeom prst="rect">
              <a:avLst/>
            </a:prstGeom>
            <a:gradFill>
              <a:gsLst>
                <a:gs pos="0">
                  <a:srgbClr val="D4873B"/>
                </a:gs>
                <a:gs pos="49000">
                  <a:srgbClr val="FFC137"/>
                </a:gs>
                <a:gs pos="100000">
                  <a:srgbClr val="FFD89F"/>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2" name="TextBox 11">
              <a:extLst>
                <a:ext uri="{FF2B5EF4-FFF2-40B4-BE49-F238E27FC236}">
                  <a16:creationId xmlns:a16="http://schemas.microsoft.com/office/drawing/2014/main" id="{826AB0D1-2C64-B4F1-61B9-82E37525A9BD}"/>
                </a:ext>
              </a:extLst>
            </p:cNvPr>
            <p:cNvSpPr txBox="1"/>
            <p:nvPr/>
          </p:nvSpPr>
          <p:spPr>
            <a:xfrm>
              <a:off x="9560166" y="5900621"/>
              <a:ext cx="1550765" cy="261610"/>
            </a:xfrm>
            <a:prstGeom prst="rect">
              <a:avLst/>
            </a:prstGeom>
            <a:noFill/>
          </p:spPr>
          <p:txBody>
            <a:bodyPr wrap="square">
              <a:spAutoFit/>
            </a:bodyPr>
            <a:lstStyle/>
            <a:p>
              <a:r>
                <a:rPr lang="en-US" sz="1050" dirty="0">
                  <a:latin typeface="Futura Std Book" panose="020B0502020204020303" pitchFamily="34" charset="0"/>
                </a:rPr>
                <a:t>Modeling scope</a:t>
              </a:r>
            </a:p>
          </p:txBody>
        </p:sp>
      </p:grpSp>
      <p:sp>
        <p:nvSpPr>
          <p:cNvPr id="13" name="TextBox 12">
            <a:extLst>
              <a:ext uri="{FF2B5EF4-FFF2-40B4-BE49-F238E27FC236}">
                <a16:creationId xmlns:a16="http://schemas.microsoft.com/office/drawing/2014/main" id="{18B21039-8D6F-608A-B174-A3EB437A03CF}"/>
              </a:ext>
            </a:extLst>
          </p:cNvPr>
          <p:cNvSpPr txBox="1"/>
          <p:nvPr/>
        </p:nvSpPr>
        <p:spPr>
          <a:xfrm>
            <a:off x="6934200" y="5943600"/>
            <a:ext cx="1012101" cy="261610"/>
          </a:xfrm>
          <a:prstGeom prst="rect">
            <a:avLst/>
          </a:prstGeom>
          <a:noFill/>
        </p:spPr>
        <p:txBody>
          <a:bodyPr wrap="square">
            <a:spAutoFit/>
          </a:bodyPr>
          <a:lstStyle/>
          <a:p>
            <a:r>
              <a:rPr lang="en-US" sz="1050" b="1" dirty="0">
                <a:latin typeface="Futura Std Book" panose="020B0502020204020303" pitchFamily="34" charset="0"/>
              </a:rPr>
              <a:t>Detailed</a:t>
            </a:r>
            <a:endParaRPr lang="en-US" sz="1050" dirty="0"/>
          </a:p>
        </p:txBody>
      </p:sp>
      <p:sp>
        <p:nvSpPr>
          <p:cNvPr id="14" name="TextBox 13">
            <a:extLst>
              <a:ext uri="{FF2B5EF4-FFF2-40B4-BE49-F238E27FC236}">
                <a16:creationId xmlns:a16="http://schemas.microsoft.com/office/drawing/2014/main" id="{9FE9B069-B413-841B-448D-02FA6AEE5553}"/>
              </a:ext>
            </a:extLst>
          </p:cNvPr>
          <p:cNvSpPr txBox="1"/>
          <p:nvPr/>
        </p:nvSpPr>
        <p:spPr>
          <a:xfrm>
            <a:off x="10820400" y="5943600"/>
            <a:ext cx="1169539" cy="261610"/>
          </a:xfrm>
          <a:prstGeom prst="rect">
            <a:avLst/>
          </a:prstGeom>
          <a:noFill/>
        </p:spPr>
        <p:txBody>
          <a:bodyPr wrap="square">
            <a:spAutoFit/>
          </a:bodyPr>
          <a:lstStyle/>
          <a:p>
            <a:r>
              <a:rPr lang="en-US" sz="1050" b="1" dirty="0">
                <a:latin typeface="Futura Std Book" panose="020B0502020204020303" pitchFamily="34" charset="0"/>
              </a:rPr>
              <a:t>High-level</a:t>
            </a:r>
            <a:endParaRPr lang="en-US" sz="1050" dirty="0"/>
          </a:p>
        </p:txBody>
      </p:sp>
      <p:grpSp>
        <p:nvGrpSpPr>
          <p:cNvPr id="4" name="Group 3">
            <a:extLst>
              <a:ext uri="{FF2B5EF4-FFF2-40B4-BE49-F238E27FC236}">
                <a16:creationId xmlns:a16="http://schemas.microsoft.com/office/drawing/2014/main" id="{8E05FE31-AEA0-4F70-FED2-4D0BCF38C814}"/>
              </a:ext>
            </a:extLst>
          </p:cNvPr>
          <p:cNvGrpSpPr/>
          <p:nvPr/>
        </p:nvGrpSpPr>
        <p:grpSpPr>
          <a:xfrm>
            <a:off x="7010400" y="4419600"/>
            <a:ext cx="4392210" cy="1014687"/>
            <a:chOff x="6964379" y="4237462"/>
            <a:chExt cx="4392210" cy="1014687"/>
          </a:xfrm>
        </p:grpSpPr>
        <p:pic>
          <p:nvPicPr>
            <p:cNvPr id="15" name="Picture 14" descr="Chart&#10;&#10;Description automatically generated">
              <a:extLst>
                <a:ext uri="{FF2B5EF4-FFF2-40B4-BE49-F238E27FC236}">
                  <a16:creationId xmlns:a16="http://schemas.microsoft.com/office/drawing/2014/main" id="{4EE37BD0-F240-22A4-0AF7-8F880CA2741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01520" y="4289426"/>
              <a:ext cx="1040783" cy="962723"/>
            </a:xfrm>
            <a:prstGeom prst="rect">
              <a:avLst/>
            </a:prstGeom>
          </p:spPr>
        </p:pic>
        <p:pic>
          <p:nvPicPr>
            <p:cNvPr id="16" name="Picture 15" descr="Diagram&#10;&#10;Description automatically generated">
              <a:extLst>
                <a:ext uri="{FF2B5EF4-FFF2-40B4-BE49-F238E27FC236}">
                  <a16:creationId xmlns:a16="http://schemas.microsoft.com/office/drawing/2014/main" id="{469C1CD7-07F8-2C76-9A71-A289585BF14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64379" y="4267200"/>
              <a:ext cx="1112821" cy="854775"/>
            </a:xfrm>
            <a:prstGeom prst="rect">
              <a:avLst/>
            </a:prstGeom>
          </p:spPr>
        </p:pic>
        <p:pic>
          <p:nvPicPr>
            <p:cNvPr id="17" name="Picture 16" descr="Chart&#10;&#10;Description automatically generated">
              <a:extLst>
                <a:ext uri="{FF2B5EF4-FFF2-40B4-BE49-F238E27FC236}">
                  <a16:creationId xmlns:a16="http://schemas.microsoft.com/office/drawing/2014/main" id="{BBFE1ADE-8817-2E91-161B-2FFBD6B55DC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448800" y="4267200"/>
              <a:ext cx="819615" cy="962723"/>
            </a:xfrm>
            <a:prstGeom prst="rect">
              <a:avLst/>
            </a:prstGeom>
          </p:spPr>
        </p:pic>
        <p:pic>
          <p:nvPicPr>
            <p:cNvPr id="18" name="Picture 17" descr="Diagram&#10;&#10;Description automatically generated">
              <a:extLst>
                <a:ext uri="{FF2B5EF4-FFF2-40B4-BE49-F238E27FC236}">
                  <a16:creationId xmlns:a16="http://schemas.microsoft.com/office/drawing/2014/main" id="{369524B4-EF45-2CA1-7895-FB47008A482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439400" y="4237462"/>
              <a:ext cx="917189" cy="982238"/>
            </a:xfrm>
            <a:prstGeom prst="rect">
              <a:avLst/>
            </a:prstGeom>
          </p:spPr>
        </p:pic>
      </p:grpSp>
      <p:sp>
        <p:nvSpPr>
          <p:cNvPr id="19" name="TextBox 18">
            <a:extLst>
              <a:ext uri="{FF2B5EF4-FFF2-40B4-BE49-F238E27FC236}">
                <a16:creationId xmlns:a16="http://schemas.microsoft.com/office/drawing/2014/main" id="{03E7689E-BBB8-88F9-0D23-331A64B2B208}"/>
              </a:ext>
            </a:extLst>
          </p:cNvPr>
          <p:cNvSpPr txBox="1"/>
          <p:nvPr/>
        </p:nvSpPr>
        <p:spPr>
          <a:xfrm>
            <a:off x="7479350" y="6248400"/>
            <a:ext cx="597850" cy="261610"/>
          </a:xfrm>
          <a:prstGeom prst="rect">
            <a:avLst/>
          </a:prstGeom>
          <a:noFill/>
        </p:spPr>
        <p:txBody>
          <a:bodyPr wrap="square">
            <a:spAutoFit/>
          </a:bodyPr>
          <a:lstStyle/>
          <a:p>
            <a:r>
              <a:rPr lang="en-US" sz="1050" dirty="0">
                <a:latin typeface="Futura Std Book" panose="020B0502020204020303" pitchFamily="34" charset="0"/>
              </a:rPr>
              <a:t>Switch</a:t>
            </a:r>
            <a:endParaRPr lang="en-US" sz="1050" dirty="0"/>
          </a:p>
        </p:txBody>
      </p:sp>
      <p:sp>
        <p:nvSpPr>
          <p:cNvPr id="20" name="TextBox 19">
            <a:extLst>
              <a:ext uri="{FF2B5EF4-FFF2-40B4-BE49-F238E27FC236}">
                <a16:creationId xmlns:a16="http://schemas.microsoft.com/office/drawing/2014/main" id="{C40C315A-8395-2313-2669-6E978E406A7B}"/>
              </a:ext>
            </a:extLst>
          </p:cNvPr>
          <p:cNvSpPr txBox="1"/>
          <p:nvPr/>
        </p:nvSpPr>
        <p:spPr>
          <a:xfrm>
            <a:off x="8517877" y="6248400"/>
            <a:ext cx="854723" cy="261610"/>
          </a:xfrm>
          <a:prstGeom prst="rect">
            <a:avLst/>
          </a:prstGeom>
          <a:noFill/>
        </p:spPr>
        <p:txBody>
          <a:bodyPr wrap="square">
            <a:spAutoFit/>
          </a:bodyPr>
          <a:lstStyle/>
          <a:p>
            <a:r>
              <a:rPr lang="en-US" sz="1050" dirty="0">
                <a:latin typeface="Futura Std Book" panose="020B0502020204020303" pitchFamily="34" charset="0"/>
              </a:rPr>
              <a:t>Converter</a:t>
            </a:r>
            <a:endParaRPr lang="en-US" sz="1050" dirty="0"/>
          </a:p>
        </p:txBody>
      </p:sp>
      <p:sp>
        <p:nvSpPr>
          <p:cNvPr id="21" name="TextBox 20">
            <a:extLst>
              <a:ext uri="{FF2B5EF4-FFF2-40B4-BE49-F238E27FC236}">
                <a16:creationId xmlns:a16="http://schemas.microsoft.com/office/drawing/2014/main" id="{8B905EE3-BEB8-18B0-DE6D-93A131C3A814}"/>
              </a:ext>
            </a:extLst>
          </p:cNvPr>
          <p:cNvSpPr txBox="1"/>
          <p:nvPr/>
        </p:nvSpPr>
        <p:spPr>
          <a:xfrm>
            <a:off x="9525000" y="6248400"/>
            <a:ext cx="814950" cy="261610"/>
          </a:xfrm>
          <a:prstGeom prst="rect">
            <a:avLst/>
          </a:prstGeom>
          <a:noFill/>
        </p:spPr>
        <p:txBody>
          <a:bodyPr wrap="square">
            <a:spAutoFit/>
          </a:bodyPr>
          <a:lstStyle/>
          <a:p>
            <a:r>
              <a:rPr lang="en-US" sz="1050" dirty="0">
                <a:latin typeface="Futura Std Book" panose="020B0502020204020303" pitchFamily="34" charset="0"/>
              </a:rPr>
              <a:t>Subsystem</a:t>
            </a:r>
            <a:endParaRPr lang="en-US" sz="1050" dirty="0"/>
          </a:p>
        </p:txBody>
      </p:sp>
      <p:sp>
        <p:nvSpPr>
          <p:cNvPr id="22" name="TextBox 21">
            <a:extLst>
              <a:ext uri="{FF2B5EF4-FFF2-40B4-BE49-F238E27FC236}">
                <a16:creationId xmlns:a16="http://schemas.microsoft.com/office/drawing/2014/main" id="{5FE51358-932D-E94F-A768-B8C22995908B}"/>
              </a:ext>
            </a:extLst>
          </p:cNvPr>
          <p:cNvSpPr txBox="1"/>
          <p:nvPr/>
        </p:nvSpPr>
        <p:spPr>
          <a:xfrm>
            <a:off x="10668000" y="6248400"/>
            <a:ext cx="597850" cy="253916"/>
          </a:xfrm>
          <a:prstGeom prst="rect">
            <a:avLst/>
          </a:prstGeom>
          <a:noFill/>
        </p:spPr>
        <p:txBody>
          <a:bodyPr wrap="square">
            <a:spAutoFit/>
          </a:bodyPr>
          <a:lstStyle/>
          <a:p>
            <a:r>
              <a:rPr lang="en-US" sz="1050" dirty="0">
                <a:latin typeface="Futura Std Book" panose="020B0502020204020303" pitchFamily="34" charset="0"/>
              </a:rPr>
              <a:t>System</a:t>
            </a:r>
            <a:endParaRPr lang="en-US" sz="1050" dirty="0"/>
          </a:p>
        </p:txBody>
      </p:sp>
      <p:pic>
        <p:nvPicPr>
          <p:cNvPr id="25" name="Graphic 24">
            <a:extLst>
              <a:ext uri="{FF2B5EF4-FFF2-40B4-BE49-F238E27FC236}">
                <a16:creationId xmlns:a16="http://schemas.microsoft.com/office/drawing/2014/main" id="{94DA4E14-01E0-697A-7811-5BF1A5E3CB3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315200" y="838200"/>
            <a:ext cx="3463636" cy="1717505"/>
          </a:xfrm>
          <a:prstGeom prst="rect">
            <a:avLst/>
          </a:prstGeom>
        </p:spPr>
      </p:pic>
    </p:spTree>
    <p:extLst>
      <p:ext uri="{BB962C8B-B14F-4D97-AF65-F5344CB8AC3E}">
        <p14:creationId xmlns:p14="http://schemas.microsoft.com/office/powerpoint/2010/main" val="5704359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D8D9C4-7573-4494-925A-3BB4D80C21C1}"/>
              </a:ext>
            </a:extLst>
          </p:cNvPr>
          <p:cNvSpPr>
            <a:spLocks noGrp="1"/>
          </p:cNvSpPr>
          <p:nvPr>
            <p:ph type="title"/>
          </p:nvPr>
        </p:nvSpPr>
        <p:spPr/>
        <p:txBody>
          <a:bodyPr/>
          <a:lstStyle/>
          <a:p>
            <a:r>
              <a:rPr lang="en-US"/>
              <a:t>TO DO</a:t>
            </a:r>
          </a:p>
        </p:txBody>
      </p:sp>
      <p:sp>
        <p:nvSpPr>
          <p:cNvPr id="3" name="Content Placeholder 2">
            <a:extLst>
              <a:ext uri="{FF2B5EF4-FFF2-40B4-BE49-F238E27FC236}">
                <a16:creationId xmlns:a16="http://schemas.microsoft.com/office/drawing/2014/main" id="{661E9CA5-AAB4-4118-B7AA-EF8162CFCC29}"/>
              </a:ext>
            </a:extLst>
          </p:cNvPr>
          <p:cNvSpPr>
            <a:spLocks noGrp="1"/>
          </p:cNvSpPr>
          <p:nvPr>
            <p:ph idx="1"/>
          </p:nvPr>
        </p:nvSpPr>
        <p:spPr>
          <a:xfrm>
            <a:off x="609602" y="1600200"/>
            <a:ext cx="7934670" cy="4648200"/>
          </a:xfrm>
        </p:spPr>
        <p:txBody>
          <a:bodyPr/>
          <a:lstStyle/>
          <a:p>
            <a:r>
              <a:rPr lang="en-US" sz="2800" dirty="0"/>
              <a:t>Go to </a:t>
            </a:r>
            <a:r>
              <a:rPr lang="en-US" sz="2800" dirty="0">
                <a:hlinkClick r:id="rId2"/>
              </a:rPr>
              <a:t>https://matlabacademy.mathworks.com/</a:t>
            </a:r>
            <a:r>
              <a:rPr lang="en-US" sz="2800" dirty="0"/>
              <a:t> </a:t>
            </a:r>
          </a:p>
          <a:p>
            <a:r>
              <a:rPr lang="en-US" sz="2800" dirty="0"/>
              <a:t>Log in to your MathWorks account</a:t>
            </a:r>
          </a:p>
          <a:p>
            <a:r>
              <a:rPr lang="en-US" sz="2800" dirty="0"/>
              <a:t>Launch Power Electronics Onramp</a:t>
            </a:r>
          </a:p>
        </p:txBody>
      </p:sp>
      <p:pic>
        <p:nvPicPr>
          <p:cNvPr id="5" name="Picture 4">
            <a:extLst>
              <a:ext uri="{FF2B5EF4-FFF2-40B4-BE49-F238E27FC236}">
                <a16:creationId xmlns:a16="http://schemas.microsoft.com/office/drawing/2014/main" id="{EA68675A-E688-0163-FFD0-2970F7B9E872}"/>
              </a:ext>
            </a:extLst>
          </p:cNvPr>
          <p:cNvPicPr>
            <a:picLocks noChangeAspect="1"/>
          </p:cNvPicPr>
          <p:nvPr/>
        </p:nvPicPr>
        <p:blipFill>
          <a:blip r:embed="rId3"/>
          <a:stretch>
            <a:fillRect/>
          </a:stretch>
        </p:blipFill>
        <p:spPr>
          <a:xfrm>
            <a:off x="1703511" y="3789040"/>
            <a:ext cx="8155259" cy="1368152"/>
          </a:xfrm>
          <a:prstGeom prst="rect">
            <a:avLst/>
          </a:prstGeom>
        </p:spPr>
      </p:pic>
    </p:spTree>
    <p:extLst>
      <p:ext uri="{BB962C8B-B14F-4D97-AF65-F5344CB8AC3E}">
        <p14:creationId xmlns:p14="http://schemas.microsoft.com/office/powerpoint/2010/main" val="27960011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41FD0-2F9C-4F9E-9141-182623E9C71A}"/>
              </a:ext>
            </a:extLst>
          </p:cNvPr>
          <p:cNvSpPr>
            <a:spLocks noGrp="1"/>
          </p:cNvSpPr>
          <p:nvPr>
            <p:ph type="title"/>
          </p:nvPr>
        </p:nvSpPr>
        <p:spPr/>
        <p:txBody>
          <a:bodyPr/>
          <a:lstStyle/>
          <a:p>
            <a:r>
              <a:rPr lang="en-US"/>
              <a:t>Prizes</a:t>
            </a:r>
          </a:p>
        </p:txBody>
      </p:sp>
      <p:sp>
        <p:nvSpPr>
          <p:cNvPr id="3" name="Content Placeholder 2">
            <a:extLst>
              <a:ext uri="{FF2B5EF4-FFF2-40B4-BE49-F238E27FC236}">
                <a16:creationId xmlns:a16="http://schemas.microsoft.com/office/drawing/2014/main" id="{CE9F4404-136F-49AD-BA7E-BB35D571FD73}"/>
              </a:ext>
            </a:extLst>
          </p:cNvPr>
          <p:cNvSpPr>
            <a:spLocks noGrp="1"/>
          </p:cNvSpPr>
          <p:nvPr>
            <p:ph idx="1"/>
          </p:nvPr>
        </p:nvSpPr>
        <p:spPr>
          <a:xfrm>
            <a:off x="609602" y="1600200"/>
            <a:ext cx="10769600" cy="1066800"/>
          </a:xfrm>
        </p:spPr>
        <p:txBody>
          <a:bodyPr/>
          <a:lstStyle/>
          <a:p>
            <a:r>
              <a:rPr lang="en-US" dirty="0"/>
              <a:t>Complete at least 50% of Power Electronics Onramp to be eligible for any prize</a:t>
            </a:r>
          </a:p>
          <a:p>
            <a:pPr lvl="1"/>
            <a:r>
              <a:rPr lang="en-US" dirty="0"/>
              <a:t>Bring your laptop when you come to collect the prize</a:t>
            </a:r>
          </a:p>
          <a:p>
            <a:endParaRPr lang="en-US" dirty="0"/>
          </a:p>
          <a:p>
            <a:pPr marL="458340" lvl="1" indent="0">
              <a:buNone/>
            </a:pPr>
            <a:endParaRPr lang="en-US" dirty="0"/>
          </a:p>
        </p:txBody>
      </p:sp>
      <p:sp>
        <p:nvSpPr>
          <p:cNvPr id="4" name="Title 1">
            <a:extLst>
              <a:ext uri="{FF2B5EF4-FFF2-40B4-BE49-F238E27FC236}">
                <a16:creationId xmlns:a16="http://schemas.microsoft.com/office/drawing/2014/main" id="{B167A36E-45EB-4348-B4E6-156A3B3295F8}"/>
              </a:ext>
            </a:extLst>
          </p:cNvPr>
          <p:cNvSpPr txBox="1">
            <a:spLocks/>
          </p:cNvSpPr>
          <p:nvPr/>
        </p:nvSpPr>
        <p:spPr>
          <a:xfrm>
            <a:off x="609602" y="3352800"/>
            <a:ext cx="10769600" cy="990600"/>
          </a:xfrm>
          <a:prstGeom prst="rect">
            <a:avLst/>
          </a:prstGeom>
        </p:spPr>
        <p:txBody>
          <a:bodyPr vert="horz" lIns="91440" tIns="45720" rIns="91440" bIns="45720" rtlCol="0" anchor="t" anchorCtr="0">
            <a:noAutofit/>
          </a:bodyPr>
          <a:lstStyle>
            <a:lvl1pPr algn="l" defTabSz="916680" rtl="0" eaLnBrk="1" latinLnBrk="0" hangingPunct="1">
              <a:spcBef>
                <a:spcPct val="0"/>
              </a:spcBef>
              <a:buNone/>
              <a:defRPr sz="2800" b="0" kern="1200" baseline="0">
                <a:solidFill>
                  <a:schemeClr val="tx2"/>
                </a:solidFill>
                <a:latin typeface="Arial" pitchFamily="34" charset="0"/>
                <a:ea typeface="+mj-ea"/>
                <a:cs typeface="Arial" pitchFamily="34" charset="0"/>
              </a:defRPr>
            </a:lvl1pPr>
          </a:lstStyle>
          <a:p>
            <a:r>
              <a:rPr lang="en-US"/>
              <a:t>Follow Us on Facebook!</a:t>
            </a:r>
          </a:p>
        </p:txBody>
      </p:sp>
      <p:sp>
        <p:nvSpPr>
          <p:cNvPr id="5" name="Content Placeholder 2">
            <a:extLst>
              <a:ext uri="{FF2B5EF4-FFF2-40B4-BE49-F238E27FC236}">
                <a16:creationId xmlns:a16="http://schemas.microsoft.com/office/drawing/2014/main" id="{C78E7FB7-24B4-4D6C-B2F9-3F4560F4B1C0}"/>
              </a:ext>
            </a:extLst>
          </p:cNvPr>
          <p:cNvSpPr txBox="1">
            <a:spLocks/>
          </p:cNvSpPr>
          <p:nvPr/>
        </p:nvSpPr>
        <p:spPr>
          <a:xfrm>
            <a:off x="609602" y="4876800"/>
            <a:ext cx="10769600" cy="1066800"/>
          </a:xfrm>
          <a:prstGeom prst="rect">
            <a:avLst/>
          </a:prstGeom>
        </p:spPr>
        <p:txBody>
          <a:bodyPr vert="horz" lIns="91440" tIns="45720" rIns="91440" bIns="45720" rtlCol="0">
            <a:noAutofit/>
          </a:bodyPr>
          <a:lstStyle>
            <a:lvl1pPr marL="343755" indent="-343755" algn="l" defTabSz="91668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4802" indent="-286462" algn="l" defTabSz="916680" rtl="0" eaLnBrk="1" latinLnBrk="0" hangingPunct="1">
              <a:lnSpc>
                <a:spcPct val="105000"/>
              </a:lnSpc>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5850" indent="-229170" algn="l" defTabSz="916680" rtl="0" eaLnBrk="1" latinLnBrk="0" hangingPunct="1">
              <a:lnSpc>
                <a:spcPct val="105000"/>
              </a:lnSpc>
              <a:spcBef>
                <a:spcPct val="20000"/>
              </a:spcBef>
              <a:buClr>
                <a:schemeClr val="tx2"/>
              </a:buClr>
              <a:buSzPct val="75000"/>
              <a:buFont typeface="Wingdings" pitchFamily="2" charset="2"/>
              <a:buChar char="§"/>
              <a:defRPr sz="1604" kern="1200">
                <a:solidFill>
                  <a:schemeClr val="tx1"/>
                </a:solidFill>
                <a:latin typeface="Arial" pitchFamily="34" charset="0"/>
                <a:ea typeface="+mn-ea"/>
                <a:cs typeface="Arial" pitchFamily="34" charset="0"/>
              </a:defRPr>
            </a:lvl3pPr>
            <a:lvl4pPr marL="1604190" indent="-229170" algn="l" defTabSz="916680" rtl="0" eaLnBrk="1" latinLnBrk="0" hangingPunct="1">
              <a:lnSpc>
                <a:spcPct val="105000"/>
              </a:lnSpc>
              <a:spcBef>
                <a:spcPct val="20000"/>
              </a:spcBef>
              <a:buFont typeface="Arial" pitchFamily="34" charset="0"/>
              <a:buNone/>
              <a:defRPr sz="1604" kern="1200">
                <a:solidFill>
                  <a:schemeClr val="tx1"/>
                </a:solidFill>
                <a:latin typeface="Arial" pitchFamily="34" charset="0"/>
                <a:ea typeface="+mn-ea"/>
                <a:cs typeface="Arial" pitchFamily="34" charset="0"/>
              </a:defRPr>
            </a:lvl4pPr>
            <a:lvl5pPr marL="2062531" indent="-229170" algn="l" defTabSz="916680" rtl="0" eaLnBrk="1" latinLnBrk="0" hangingPunct="1">
              <a:lnSpc>
                <a:spcPct val="105000"/>
              </a:lnSpc>
              <a:spcBef>
                <a:spcPct val="20000"/>
              </a:spcBef>
              <a:buClr>
                <a:schemeClr val="tx2"/>
              </a:buClr>
              <a:buFont typeface="Arial" pitchFamily="34" charset="0"/>
              <a:buChar char="»"/>
              <a:defRPr sz="1404" kern="1200">
                <a:solidFill>
                  <a:schemeClr val="tx1"/>
                </a:solidFill>
                <a:latin typeface="Arial" pitchFamily="34" charset="0"/>
                <a:ea typeface="+mn-ea"/>
                <a:cs typeface="Arial" pitchFamily="34" charset="0"/>
              </a:defRPr>
            </a:lvl5pPr>
            <a:lvl6pPr marL="252087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6pPr>
            <a:lvl7pPr marL="297921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7pPr>
            <a:lvl8pPr marL="343755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8pPr>
            <a:lvl9pPr marL="389589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9pPr>
          </a:lstStyle>
          <a:p>
            <a:pPr marL="0" indent="0">
              <a:buNone/>
            </a:pPr>
            <a:endParaRPr lang="en-US"/>
          </a:p>
          <a:p>
            <a:pPr marL="458340" lvl="1" indent="0">
              <a:buFont typeface="Arial" pitchFamily="34" charset="0"/>
              <a:buNone/>
            </a:pPr>
            <a:endParaRPr lang="en-US"/>
          </a:p>
        </p:txBody>
      </p:sp>
      <p:sp>
        <p:nvSpPr>
          <p:cNvPr id="6" name="Content Placeholder 2">
            <a:extLst>
              <a:ext uri="{FF2B5EF4-FFF2-40B4-BE49-F238E27FC236}">
                <a16:creationId xmlns:a16="http://schemas.microsoft.com/office/drawing/2014/main" id="{3B87208A-DAB1-456C-A03E-BA988AB92A90}"/>
              </a:ext>
            </a:extLst>
          </p:cNvPr>
          <p:cNvSpPr txBox="1">
            <a:spLocks/>
          </p:cNvSpPr>
          <p:nvPr/>
        </p:nvSpPr>
        <p:spPr>
          <a:xfrm>
            <a:off x="609602" y="4495800"/>
            <a:ext cx="10769600" cy="1066800"/>
          </a:xfrm>
          <a:prstGeom prst="rect">
            <a:avLst/>
          </a:prstGeom>
        </p:spPr>
        <p:txBody>
          <a:bodyPr vert="horz" lIns="91440" tIns="45720" rIns="91440" bIns="45720" rtlCol="0">
            <a:noAutofit/>
          </a:bodyPr>
          <a:lstStyle>
            <a:lvl1pPr marL="343755" indent="-343755" algn="l" defTabSz="91668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4802" indent="-286462" algn="l" defTabSz="916680" rtl="0" eaLnBrk="1" latinLnBrk="0" hangingPunct="1">
              <a:lnSpc>
                <a:spcPct val="105000"/>
              </a:lnSpc>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5850" indent="-229170" algn="l" defTabSz="916680" rtl="0" eaLnBrk="1" latinLnBrk="0" hangingPunct="1">
              <a:lnSpc>
                <a:spcPct val="105000"/>
              </a:lnSpc>
              <a:spcBef>
                <a:spcPct val="20000"/>
              </a:spcBef>
              <a:buClr>
                <a:schemeClr val="tx2"/>
              </a:buClr>
              <a:buSzPct val="75000"/>
              <a:buFont typeface="Wingdings" pitchFamily="2" charset="2"/>
              <a:buChar char="§"/>
              <a:defRPr sz="1604" kern="1200">
                <a:solidFill>
                  <a:schemeClr val="tx1"/>
                </a:solidFill>
                <a:latin typeface="Arial" pitchFamily="34" charset="0"/>
                <a:ea typeface="+mn-ea"/>
                <a:cs typeface="Arial" pitchFamily="34" charset="0"/>
              </a:defRPr>
            </a:lvl3pPr>
            <a:lvl4pPr marL="1604190" indent="-229170" algn="l" defTabSz="916680" rtl="0" eaLnBrk="1" latinLnBrk="0" hangingPunct="1">
              <a:lnSpc>
                <a:spcPct val="105000"/>
              </a:lnSpc>
              <a:spcBef>
                <a:spcPct val="20000"/>
              </a:spcBef>
              <a:buFont typeface="Arial" pitchFamily="34" charset="0"/>
              <a:buNone/>
              <a:defRPr sz="1604" kern="1200">
                <a:solidFill>
                  <a:schemeClr val="tx1"/>
                </a:solidFill>
                <a:latin typeface="Arial" pitchFamily="34" charset="0"/>
                <a:ea typeface="+mn-ea"/>
                <a:cs typeface="Arial" pitchFamily="34" charset="0"/>
              </a:defRPr>
            </a:lvl4pPr>
            <a:lvl5pPr marL="2062531" indent="-229170" algn="l" defTabSz="916680" rtl="0" eaLnBrk="1" latinLnBrk="0" hangingPunct="1">
              <a:lnSpc>
                <a:spcPct val="105000"/>
              </a:lnSpc>
              <a:spcBef>
                <a:spcPct val="20000"/>
              </a:spcBef>
              <a:buClr>
                <a:schemeClr val="tx2"/>
              </a:buClr>
              <a:buFont typeface="Arial" pitchFamily="34" charset="0"/>
              <a:buChar char="»"/>
              <a:defRPr sz="1404" kern="1200">
                <a:solidFill>
                  <a:schemeClr val="tx1"/>
                </a:solidFill>
                <a:latin typeface="Arial" pitchFamily="34" charset="0"/>
                <a:ea typeface="+mn-ea"/>
                <a:cs typeface="Arial" pitchFamily="34" charset="0"/>
              </a:defRPr>
            </a:lvl5pPr>
            <a:lvl6pPr marL="252087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6pPr>
            <a:lvl7pPr marL="297921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7pPr>
            <a:lvl8pPr marL="343755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8pPr>
            <a:lvl9pPr marL="389589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9pPr>
          </a:lstStyle>
          <a:p>
            <a:r>
              <a:rPr lang="en-US"/>
              <a:t>Find us on Facebook at </a:t>
            </a:r>
            <a:r>
              <a:rPr lang="en-US">
                <a:highlight>
                  <a:srgbClr val="FFFF00"/>
                </a:highlight>
              </a:rPr>
              <a:t>[Insert Facebook Group Name] </a:t>
            </a:r>
          </a:p>
          <a:p>
            <a:endParaRPr lang="en-US"/>
          </a:p>
          <a:p>
            <a:pPr marL="458340" lvl="1" indent="0">
              <a:buFont typeface="Arial" pitchFamily="34" charset="0"/>
              <a:buNone/>
            </a:pPr>
            <a:endParaRPr lang="en-US"/>
          </a:p>
        </p:txBody>
      </p:sp>
    </p:spTree>
    <p:extLst>
      <p:ext uri="{BB962C8B-B14F-4D97-AF65-F5344CB8AC3E}">
        <p14:creationId xmlns:p14="http://schemas.microsoft.com/office/powerpoint/2010/main" val="2860195686"/>
      </p:ext>
    </p:extLst>
  </p:cSld>
  <p:clrMapOvr>
    <a:masterClrMapping/>
  </p:clrMapOvr>
  <p:extLst>
    <p:ext uri="{6950BFC3-D8DA-4A85-94F7-54DA5524770B}">
      <p188:commentRel xmlns:p188="http://schemas.microsoft.com/office/powerpoint/2018/8/main" r:id="rId2"/>
    </p:ext>
  </p:extLs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76600" y="1905000"/>
            <a:ext cx="4648200" cy="4020692"/>
          </a:xfrm>
          <a:prstGeom prst="rect">
            <a:avLst/>
          </a:prstGeom>
        </p:spPr>
      </p:pic>
    </p:spTree>
    <p:extLst>
      <p:ext uri="{BB962C8B-B14F-4D97-AF65-F5344CB8AC3E}">
        <p14:creationId xmlns:p14="http://schemas.microsoft.com/office/powerpoint/2010/main" val="6447003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28A727-AB09-64B2-D55A-4359087B2567}"/>
              </a:ext>
            </a:extLst>
          </p:cNvPr>
          <p:cNvSpPr>
            <a:spLocks noGrp="1"/>
          </p:cNvSpPr>
          <p:nvPr>
            <p:ph type="title"/>
          </p:nvPr>
        </p:nvSpPr>
        <p:spPr>
          <a:xfrm>
            <a:off x="4475820" y="2438400"/>
            <a:ext cx="3240360" cy="990600"/>
          </a:xfrm>
        </p:spPr>
        <p:txBody>
          <a:bodyPr/>
          <a:lstStyle/>
          <a:p>
            <a:r>
              <a:rPr lang="en-IN" dirty="0"/>
              <a:t>Power Electronics</a:t>
            </a:r>
          </a:p>
        </p:txBody>
      </p:sp>
    </p:spTree>
    <p:extLst>
      <p:ext uri="{BB962C8B-B14F-4D97-AF65-F5344CB8AC3E}">
        <p14:creationId xmlns:p14="http://schemas.microsoft.com/office/powerpoint/2010/main" val="42445028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More Electrification Megatrend</a:t>
            </a:r>
          </a:p>
        </p:txBody>
      </p:sp>
      <p:sp>
        <p:nvSpPr>
          <p:cNvPr id="4" name="Content Placeholder 3"/>
          <p:cNvSpPr>
            <a:spLocks noGrp="1"/>
          </p:cNvSpPr>
          <p:nvPr>
            <p:ph idx="1"/>
          </p:nvPr>
        </p:nvSpPr>
        <p:spPr>
          <a:xfrm>
            <a:off x="587551" y="1268760"/>
            <a:ext cx="10769600" cy="4648200"/>
          </a:xfrm>
        </p:spPr>
        <p:txBody>
          <a:bodyPr/>
          <a:lstStyle/>
          <a:p>
            <a:pPr marL="0" indent="0">
              <a:buNone/>
            </a:pPr>
            <a:r>
              <a:rPr lang="en-US" dirty="0"/>
              <a:t>We live in a world dependent on electricity and that dependency is growing</a:t>
            </a:r>
          </a:p>
        </p:txBody>
      </p:sp>
      <p:grpSp>
        <p:nvGrpSpPr>
          <p:cNvPr id="5" name="Group 4">
            <a:extLst>
              <a:ext uri="{FF2B5EF4-FFF2-40B4-BE49-F238E27FC236}">
                <a16:creationId xmlns:a16="http://schemas.microsoft.com/office/drawing/2014/main" id="{FB42D18C-3D3C-4FAE-ABE1-3F28E130CD1E}"/>
              </a:ext>
            </a:extLst>
          </p:cNvPr>
          <p:cNvGrpSpPr/>
          <p:nvPr/>
        </p:nvGrpSpPr>
        <p:grpSpPr>
          <a:xfrm>
            <a:off x="529192" y="1994320"/>
            <a:ext cx="5451543" cy="4036814"/>
            <a:chOff x="187257" y="2224981"/>
            <a:chExt cx="5451543" cy="4036814"/>
          </a:xfrm>
        </p:grpSpPr>
        <p:pic>
          <p:nvPicPr>
            <p:cNvPr id="6" name="Picture 2" descr="Growing electricity demand has been  driven by increasing numbers of data centres near the capital.">
              <a:extLst>
                <a:ext uri="{FF2B5EF4-FFF2-40B4-BE49-F238E27FC236}">
                  <a16:creationId xmlns:a16="http://schemas.microsoft.com/office/drawing/2014/main" id="{BC338D46-D2F7-442F-A9A3-B03AF7DFB69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7687"/>
            <a:stretch/>
          </p:blipFill>
          <p:spPr bwMode="auto">
            <a:xfrm>
              <a:off x="187257" y="2224981"/>
              <a:ext cx="5451543" cy="314325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BE2C564D-8125-4EAC-94E6-8BA24AB8C5B7}"/>
                </a:ext>
              </a:extLst>
            </p:cNvPr>
            <p:cNvSpPr txBox="1"/>
            <p:nvPr/>
          </p:nvSpPr>
          <p:spPr>
            <a:xfrm>
              <a:off x="1295400" y="4876800"/>
              <a:ext cx="2971801" cy="1384995"/>
            </a:xfrm>
            <a:prstGeom prst="rect">
              <a:avLst/>
            </a:prstGeom>
            <a:solidFill>
              <a:schemeClr val="bg1">
                <a:lumMod val="95000"/>
              </a:schemeClr>
            </a:solidFill>
          </p:spPr>
          <p:txBody>
            <a:bodyPr wrap="square" rtlCol="0">
              <a:spAutoFit/>
            </a:bodyPr>
            <a:lstStyle/>
            <a:p>
              <a:pPr algn="ctr"/>
              <a:r>
                <a:rPr lang="en-US" sz="2800" b="1" dirty="0">
                  <a:solidFill>
                    <a:srgbClr val="C00000"/>
                  </a:solidFill>
                  <a:latin typeface="Arial" pitchFamily="34" charset="0"/>
                  <a:cs typeface="Arial" pitchFamily="34" charset="0"/>
                </a:rPr>
                <a:t>Increasing demand for more electricity</a:t>
              </a:r>
            </a:p>
          </p:txBody>
        </p:sp>
      </p:grpSp>
      <p:grpSp>
        <p:nvGrpSpPr>
          <p:cNvPr id="8" name="Group 7">
            <a:extLst>
              <a:ext uri="{FF2B5EF4-FFF2-40B4-BE49-F238E27FC236}">
                <a16:creationId xmlns:a16="http://schemas.microsoft.com/office/drawing/2014/main" id="{5085D406-18E3-49A5-AE27-1E1A716A896C}"/>
              </a:ext>
            </a:extLst>
          </p:cNvPr>
          <p:cNvGrpSpPr/>
          <p:nvPr/>
        </p:nvGrpSpPr>
        <p:grpSpPr>
          <a:xfrm>
            <a:off x="6528048" y="1987562"/>
            <a:ext cx="5410198" cy="4036813"/>
            <a:chOff x="6553202" y="2224981"/>
            <a:chExt cx="5410198" cy="4036813"/>
          </a:xfrm>
        </p:grpSpPr>
        <p:pic>
          <p:nvPicPr>
            <p:cNvPr id="9" name="Picture 2" descr="GettyImages-631092520-Cropped-1569523905">
              <a:extLst>
                <a:ext uri="{FF2B5EF4-FFF2-40B4-BE49-F238E27FC236}">
                  <a16:creationId xmlns:a16="http://schemas.microsoft.com/office/drawing/2014/main" id="{3EBA8D62-C22C-454F-B0F3-A9E24188DCB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7031" t="22717" r="9769"/>
            <a:stretch/>
          </p:blipFill>
          <p:spPr bwMode="auto">
            <a:xfrm>
              <a:off x="6553202" y="2224981"/>
              <a:ext cx="5410198" cy="314325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48B81EA8-402A-4041-AF16-171E130FB44C}"/>
                </a:ext>
              </a:extLst>
            </p:cNvPr>
            <p:cNvSpPr txBox="1"/>
            <p:nvPr/>
          </p:nvSpPr>
          <p:spPr>
            <a:xfrm>
              <a:off x="7436226" y="4876799"/>
              <a:ext cx="3460374" cy="1384995"/>
            </a:xfrm>
            <a:prstGeom prst="rect">
              <a:avLst/>
            </a:prstGeom>
            <a:solidFill>
              <a:schemeClr val="bg1">
                <a:lumMod val="95000"/>
              </a:schemeClr>
            </a:solidFill>
          </p:spPr>
          <p:txBody>
            <a:bodyPr wrap="square" rtlCol="0">
              <a:spAutoFit/>
            </a:bodyPr>
            <a:lstStyle/>
            <a:p>
              <a:pPr algn="ctr"/>
              <a:r>
                <a:rPr lang="en-US" sz="2800" b="1" dirty="0">
                  <a:solidFill>
                    <a:srgbClr val="C00000"/>
                  </a:solidFill>
                  <a:latin typeface="Arial" pitchFamily="34" charset="0"/>
                  <a:cs typeface="Arial" pitchFamily="34" charset="0"/>
                </a:rPr>
                <a:t>Increasing emissions of greenhouse gases</a:t>
              </a:r>
            </a:p>
          </p:txBody>
        </p:sp>
      </p:grpSp>
    </p:spTree>
    <p:extLst>
      <p:ext uri="{BB962C8B-B14F-4D97-AF65-F5344CB8AC3E}">
        <p14:creationId xmlns:p14="http://schemas.microsoft.com/office/powerpoint/2010/main" val="20914429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5AC531-B10C-44AD-B10F-C4E241B10E57}"/>
              </a:ext>
            </a:extLst>
          </p:cNvPr>
          <p:cNvSpPr>
            <a:spLocks noGrp="1"/>
          </p:cNvSpPr>
          <p:nvPr>
            <p:ph type="title"/>
          </p:nvPr>
        </p:nvSpPr>
        <p:spPr/>
        <p:txBody>
          <a:bodyPr/>
          <a:lstStyle/>
          <a:p>
            <a:r>
              <a:rPr lang="en-US" dirty="0"/>
              <a:t>The Growing Demand for More Electricity</a:t>
            </a:r>
          </a:p>
        </p:txBody>
      </p:sp>
      <p:sp>
        <p:nvSpPr>
          <p:cNvPr id="5" name="Content Placeholder 4">
            <a:extLst>
              <a:ext uri="{FF2B5EF4-FFF2-40B4-BE49-F238E27FC236}">
                <a16:creationId xmlns:a16="http://schemas.microsoft.com/office/drawing/2014/main" id="{22574D7B-B55D-4D8E-B2AB-43CC3724D5C8}"/>
              </a:ext>
            </a:extLst>
          </p:cNvPr>
          <p:cNvSpPr>
            <a:spLocks noGrp="1"/>
          </p:cNvSpPr>
          <p:nvPr>
            <p:ph idx="4294967295"/>
          </p:nvPr>
        </p:nvSpPr>
        <p:spPr>
          <a:xfrm>
            <a:off x="6858000" y="2514600"/>
            <a:ext cx="3962400" cy="1600200"/>
          </a:xfrm>
        </p:spPr>
        <p:txBody>
          <a:bodyPr/>
          <a:lstStyle/>
          <a:p>
            <a:pPr marL="0" indent="0">
              <a:buNone/>
            </a:pPr>
            <a:r>
              <a:rPr lang="en-US" sz="2000" dirty="0">
                <a:latin typeface="Calibri" panose="020F0502020204030204" pitchFamily="34" charset="0"/>
                <a:cs typeface="Calibri" panose="020F0502020204030204" pitchFamily="34" charset="0"/>
              </a:rPr>
              <a:t>Electricity use in the </a:t>
            </a:r>
            <a:r>
              <a:rPr lang="en-US" sz="2000" b="1" dirty="0">
                <a:solidFill>
                  <a:schemeClr val="accent4"/>
                </a:solidFill>
                <a:latin typeface="Calibri" panose="020F0502020204030204" pitchFamily="34" charset="0"/>
                <a:cs typeface="Calibri" panose="020F0502020204030204" pitchFamily="34" charset="0"/>
              </a:rPr>
              <a:t>residential </a:t>
            </a:r>
            <a:r>
              <a:rPr lang="en-US" sz="2000" dirty="0">
                <a:latin typeface="Calibri" panose="020F0502020204030204" pitchFamily="34" charset="0"/>
                <a:cs typeface="Calibri" panose="020F0502020204030204" pitchFamily="34" charset="0"/>
              </a:rPr>
              <a:t>and </a:t>
            </a:r>
            <a:r>
              <a:rPr lang="en-US" sz="2000" b="1" dirty="0">
                <a:solidFill>
                  <a:srgbClr val="5D9732"/>
                </a:solidFill>
                <a:latin typeface="Calibri" panose="020F0502020204030204" pitchFamily="34" charset="0"/>
                <a:cs typeface="Calibri" panose="020F0502020204030204" pitchFamily="34" charset="0"/>
              </a:rPr>
              <a:t>commercial</a:t>
            </a:r>
            <a:r>
              <a:rPr lang="en-US" sz="2000" dirty="0">
                <a:latin typeface="Calibri" panose="020F0502020204030204" pitchFamily="34" charset="0"/>
                <a:cs typeface="Calibri" panose="020F0502020204030204" pitchFamily="34" charset="0"/>
              </a:rPr>
              <a:t> sectors is predicted to grow fastest in China, India, and other countries with growing middle classes (increasing income)</a:t>
            </a:r>
          </a:p>
        </p:txBody>
      </p:sp>
      <p:pic>
        <p:nvPicPr>
          <p:cNvPr id="3" name="Picture 2">
            <a:extLst>
              <a:ext uri="{FF2B5EF4-FFF2-40B4-BE49-F238E27FC236}">
                <a16:creationId xmlns:a16="http://schemas.microsoft.com/office/drawing/2014/main" id="{8BA44087-82D1-4ABC-B206-CF5FF075AA81}"/>
              </a:ext>
            </a:extLst>
          </p:cNvPr>
          <p:cNvPicPr>
            <a:picLocks noChangeAspect="1"/>
          </p:cNvPicPr>
          <p:nvPr/>
        </p:nvPicPr>
        <p:blipFill>
          <a:blip r:embed="rId3"/>
          <a:stretch>
            <a:fillRect/>
          </a:stretch>
        </p:blipFill>
        <p:spPr>
          <a:xfrm>
            <a:off x="1447801" y="1806354"/>
            <a:ext cx="5029200" cy="4903711"/>
          </a:xfrm>
          <a:prstGeom prst="rect">
            <a:avLst/>
          </a:prstGeom>
        </p:spPr>
      </p:pic>
      <p:sp>
        <p:nvSpPr>
          <p:cNvPr id="4" name="Rectangle 3">
            <a:extLst>
              <a:ext uri="{FF2B5EF4-FFF2-40B4-BE49-F238E27FC236}">
                <a16:creationId xmlns:a16="http://schemas.microsoft.com/office/drawing/2014/main" id="{A359B8A2-7833-4A25-9CD8-DA62F57F2264}"/>
              </a:ext>
            </a:extLst>
          </p:cNvPr>
          <p:cNvSpPr/>
          <p:nvPr/>
        </p:nvSpPr>
        <p:spPr>
          <a:xfrm>
            <a:off x="8266030" y="6248400"/>
            <a:ext cx="3468770" cy="461665"/>
          </a:xfrm>
          <a:prstGeom prst="rect">
            <a:avLst/>
          </a:prstGeom>
        </p:spPr>
        <p:txBody>
          <a:bodyPr wrap="none">
            <a:spAutoFit/>
          </a:bodyPr>
          <a:lstStyle/>
          <a:p>
            <a:r>
              <a:rPr lang="en-US" sz="1200" i="1" dirty="0">
                <a:latin typeface="Calibri" panose="020F0502020204030204" pitchFamily="34" charset="0"/>
                <a:cs typeface="Calibri" panose="020F0502020204030204" pitchFamily="34" charset="0"/>
              </a:rPr>
              <a:t>International Energy Outlook </a:t>
            </a:r>
            <a:r>
              <a:rPr lang="en-US" sz="1200" dirty="0">
                <a:latin typeface="Calibri" panose="020F0502020204030204" pitchFamily="34" charset="0"/>
                <a:cs typeface="Calibri" panose="020F0502020204030204" pitchFamily="34" charset="0"/>
              </a:rPr>
              <a:t>2019</a:t>
            </a:r>
          </a:p>
          <a:p>
            <a:r>
              <a:rPr lang="en-US" sz="1200" dirty="0">
                <a:latin typeface="Calibri" panose="020F0502020204030204" pitchFamily="34" charset="0"/>
                <a:cs typeface="Calibri" panose="020F0502020204030204" pitchFamily="34" charset="0"/>
                <a:hlinkClick r:id="rId4"/>
              </a:rPr>
              <a:t>https://www.eia.gov/outlooks/ieo/pdf/ieo2019.pdf</a:t>
            </a:r>
            <a:endParaRPr lang="en-US" sz="12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718370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5AC531-B10C-44AD-B10F-C4E241B10E57}"/>
              </a:ext>
            </a:extLst>
          </p:cNvPr>
          <p:cNvSpPr>
            <a:spLocks noGrp="1"/>
          </p:cNvSpPr>
          <p:nvPr>
            <p:ph type="title"/>
          </p:nvPr>
        </p:nvSpPr>
        <p:spPr/>
        <p:txBody>
          <a:bodyPr/>
          <a:lstStyle/>
          <a:p>
            <a:r>
              <a:rPr lang="en-US" dirty="0"/>
              <a:t>Increasing of Greenhouse Gas Emissions</a:t>
            </a:r>
          </a:p>
        </p:txBody>
      </p:sp>
      <p:sp>
        <p:nvSpPr>
          <p:cNvPr id="4" name="Rectangle 3">
            <a:extLst>
              <a:ext uri="{FF2B5EF4-FFF2-40B4-BE49-F238E27FC236}">
                <a16:creationId xmlns:a16="http://schemas.microsoft.com/office/drawing/2014/main" id="{A359B8A2-7833-4A25-9CD8-DA62F57F2264}"/>
              </a:ext>
            </a:extLst>
          </p:cNvPr>
          <p:cNvSpPr/>
          <p:nvPr/>
        </p:nvSpPr>
        <p:spPr>
          <a:xfrm>
            <a:off x="644857" y="6329314"/>
            <a:ext cx="3403945" cy="461665"/>
          </a:xfrm>
          <a:prstGeom prst="rect">
            <a:avLst/>
          </a:prstGeom>
        </p:spPr>
        <p:txBody>
          <a:bodyPr wrap="none">
            <a:spAutoFit/>
          </a:bodyPr>
          <a:lstStyle/>
          <a:p>
            <a:r>
              <a:rPr lang="en-US" sz="1200" i="1" dirty="0">
                <a:latin typeface="Calibri" panose="020F0502020204030204" pitchFamily="34" charset="0"/>
                <a:cs typeface="Calibri" panose="020F0502020204030204" pitchFamily="34" charset="0"/>
              </a:rPr>
              <a:t>International Energy Outlook </a:t>
            </a:r>
            <a:r>
              <a:rPr lang="en-US" sz="1200" dirty="0">
                <a:latin typeface="Calibri" panose="020F0502020204030204" pitchFamily="34" charset="0"/>
                <a:cs typeface="Calibri" panose="020F0502020204030204" pitchFamily="34" charset="0"/>
              </a:rPr>
              <a:t>2019</a:t>
            </a:r>
          </a:p>
          <a:p>
            <a:r>
              <a:rPr lang="en-US" sz="1200" dirty="0">
                <a:latin typeface="Calibri" panose="020F0502020204030204" pitchFamily="34" charset="0"/>
                <a:cs typeface="Calibri" panose="020F0502020204030204" pitchFamily="34" charset="0"/>
                <a:hlinkClick r:id="rId3"/>
              </a:rPr>
              <a:t>https://www.eia.gov/outlooks/ieo/pdf/ieo2019.pdf</a:t>
            </a:r>
            <a:endParaRPr lang="en-US" sz="1200" dirty="0">
              <a:latin typeface="Calibri" panose="020F0502020204030204" pitchFamily="34" charset="0"/>
              <a:cs typeface="Calibri" panose="020F0502020204030204" pitchFamily="34" charset="0"/>
            </a:endParaRPr>
          </a:p>
        </p:txBody>
      </p:sp>
      <p:pic>
        <p:nvPicPr>
          <p:cNvPr id="6" name="Picture 5">
            <a:extLst>
              <a:ext uri="{FF2B5EF4-FFF2-40B4-BE49-F238E27FC236}">
                <a16:creationId xmlns:a16="http://schemas.microsoft.com/office/drawing/2014/main" id="{8439E111-58FC-4124-A2C3-DD41375DE8AF}"/>
              </a:ext>
            </a:extLst>
          </p:cNvPr>
          <p:cNvPicPr>
            <a:picLocks noChangeAspect="1"/>
          </p:cNvPicPr>
          <p:nvPr/>
        </p:nvPicPr>
        <p:blipFill>
          <a:blip r:embed="rId4"/>
          <a:stretch>
            <a:fillRect/>
          </a:stretch>
        </p:blipFill>
        <p:spPr>
          <a:xfrm>
            <a:off x="404466" y="1351364"/>
            <a:ext cx="6857999" cy="4424044"/>
          </a:xfrm>
          <a:prstGeom prst="rect">
            <a:avLst/>
          </a:prstGeom>
        </p:spPr>
      </p:pic>
      <p:sp>
        <p:nvSpPr>
          <p:cNvPr id="7" name="Rectangle 6">
            <a:extLst>
              <a:ext uri="{FF2B5EF4-FFF2-40B4-BE49-F238E27FC236}">
                <a16:creationId xmlns:a16="http://schemas.microsoft.com/office/drawing/2014/main" id="{822AB389-144B-4C6B-A256-2EED6AA0E3B1}"/>
              </a:ext>
            </a:extLst>
          </p:cNvPr>
          <p:cNvSpPr/>
          <p:nvPr/>
        </p:nvSpPr>
        <p:spPr>
          <a:xfrm>
            <a:off x="644857" y="5800694"/>
            <a:ext cx="6858000" cy="338554"/>
          </a:xfrm>
          <a:prstGeom prst="rect">
            <a:avLst/>
          </a:prstGeom>
        </p:spPr>
        <p:txBody>
          <a:bodyPr wrap="square">
            <a:spAutoFit/>
          </a:bodyPr>
          <a:lstStyle/>
          <a:p>
            <a:r>
              <a:rPr lang="en-US" sz="1600" dirty="0">
                <a:latin typeface="Calibri" panose="020F0502020204030204" pitchFamily="34" charset="0"/>
                <a:cs typeface="Calibri" panose="020F0502020204030204" pitchFamily="34" charset="0"/>
              </a:rPr>
              <a:t>OECD: </a:t>
            </a:r>
            <a:r>
              <a:rPr lang="en-US" sz="1600" u="sng" dirty="0">
                <a:solidFill>
                  <a:srgbClr val="189BD7"/>
                </a:solidFill>
                <a:latin typeface="Calibri" panose="020F0502020204030204" pitchFamily="34" charset="0"/>
                <a:cs typeface="Calibri" panose="020F0502020204030204" pitchFamily="34" charset="0"/>
                <a:hlinkClick r:id="rId5">
                  <a:extLst>
                    <a:ext uri="{A12FA001-AC4F-418D-AE19-62706E023703}">
                      <ahyp:hlinkClr xmlns:ahyp="http://schemas.microsoft.com/office/drawing/2018/hyperlinkcolor" val="tx"/>
                    </a:ext>
                  </a:extLst>
                </a:hlinkClick>
              </a:rPr>
              <a:t>Organization for Economic Cooperation and Development</a:t>
            </a:r>
            <a:r>
              <a:rPr lang="en-US" sz="1600" dirty="0">
                <a:solidFill>
                  <a:srgbClr val="333333"/>
                </a:solidFill>
                <a:latin typeface="Calibri" panose="020F0502020204030204" pitchFamily="34" charset="0"/>
                <a:cs typeface="Calibri" panose="020F0502020204030204" pitchFamily="34" charset="0"/>
              </a:rPr>
              <a:t> </a:t>
            </a:r>
            <a:endParaRPr lang="en-US" sz="1600" dirty="0">
              <a:latin typeface="Calibri" panose="020F0502020204030204" pitchFamily="34" charset="0"/>
              <a:cs typeface="Calibri" panose="020F0502020204030204" pitchFamily="34" charset="0"/>
            </a:endParaRPr>
          </a:p>
        </p:txBody>
      </p:sp>
      <p:pic>
        <p:nvPicPr>
          <p:cNvPr id="10" name="Picture 2">
            <a:extLst>
              <a:ext uri="{FF2B5EF4-FFF2-40B4-BE49-F238E27FC236}">
                <a16:creationId xmlns:a16="http://schemas.microsoft.com/office/drawing/2014/main" id="{742270AB-FDBC-46B6-B515-B19DF414722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849321" y="1290596"/>
            <a:ext cx="4071846" cy="4484812"/>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FE2B7844-CC4E-4B1F-A499-32AB5626B345}"/>
              </a:ext>
            </a:extLst>
          </p:cNvPr>
          <p:cNvSpPr/>
          <p:nvPr/>
        </p:nvSpPr>
        <p:spPr>
          <a:xfrm>
            <a:off x="7852564" y="6139248"/>
            <a:ext cx="3882236" cy="646331"/>
          </a:xfrm>
          <a:prstGeom prst="rect">
            <a:avLst/>
          </a:prstGeom>
        </p:spPr>
        <p:txBody>
          <a:bodyPr wrap="square">
            <a:spAutoFit/>
          </a:bodyPr>
          <a:lstStyle/>
          <a:p>
            <a:r>
              <a:rPr lang="en-US" sz="1200" i="1" dirty="0">
                <a:latin typeface="Calibri" panose="020F0502020204030204" pitchFamily="34" charset="0"/>
                <a:cs typeface="Calibri" panose="020F0502020204030204" pitchFamily="34" charset="0"/>
              </a:rPr>
              <a:t>United States Environmental Protection Agency</a:t>
            </a:r>
          </a:p>
          <a:p>
            <a:r>
              <a:rPr lang="en-US" sz="1200" dirty="0">
                <a:latin typeface="Calibri" panose="020F0502020204030204" pitchFamily="34" charset="0"/>
                <a:cs typeface="Calibri" panose="020F0502020204030204" pitchFamily="34" charset="0"/>
                <a:hlinkClick r:id="rId7"/>
              </a:rPr>
              <a:t>https://www.epa.gov/ghgemissions/global-greenhouse-gas-emissions-data#Sector</a:t>
            </a:r>
            <a:endParaRPr lang="en-US" sz="12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962171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5AC531-B10C-44AD-B10F-C4E241B10E57}"/>
              </a:ext>
            </a:extLst>
          </p:cNvPr>
          <p:cNvSpPr>
            <a:spLocks noGrp="1"/>
          </p:cNvSpPr>
          <p:nvPr>
            <p:ph type="title"/>
          </p:nvPr>
        </p:nvSpPr>
        <p:spPr/>
        <p:txBody>
          <a:bodyPr vert="horz" lIns="91440" tIns="45720" rIns="91440" bIns="45720" rtlCol="0" anchor="t" anchorCtr="0">
            <a:noAutofit/>
          </a:bodyPr>
          <a:lstStyle/>
          <a:p>
            <a:r>
              <a:rPr lang="en-US" dirty="0"/>
              <a:t>More Electrification Addresses these Global Trends</a:t>
            </a:r>
          </a:p>
        </p:txBody>
      </p:sp>
      <p:sp>
        <p:nvSpPr>
          <p:cNvPr id="14" name="Content Placeholder 4">
            <a:extLst>
              <a:ext uri="{FF2B5EF4-FFF2-40B4-BE49-F238E27FC236}">
                <a16:creationId xmlns:a16="http://schemas.microsoft.com/office/drawing/2014/main" id="{15E0BAF8-D991-481B-B33E-EA74F8C7C0DF}"/>
              </a:ext>
            </a:extLst>
          </p:cNvPr>
          <p:cNvSpPr>
            <a:spLocks noGrp="1"/>
          </p:cNvSpPr>
          <p:nvPr>
            <p:ph idx="4294967295"/>
          </p:nvPr>
        </p:nvSpPr>
        <p:spPr>
          <a:xfrm>
            <a:off x="7460874" y="2498725"/>
            <a:ext cx="4343400" cy="3063875"/>
          </a:xfrm>
        </p:spPr>
        <p:txBody>
          <a:bodyPr/>
          <a:lstStyle/>
          <a:p>
            <a:pPr marL="0" indent="0">
              <a:buNone/>
            </a:pPr>
            <a:r>
              <a:rPr lang="en-US" dirty="0">
                <a:latin typeface="Calibri" panose="020F0502020204030204" pitchFamily="34" charset="0"/>
                <a:cs typeface="Calibri" panose="020F0502020204030204" pitchFamily="34" charset="0"/>
              </a:rPr>
              <a:t>More Electrification is finding its way into the following markets:</a:t>
            </a:r>
          </a:p>
          <a:p>
            <a:r>
              <a:rPr lang="en-US" dirty="0">
                <a:latin typeface="Calibri" panose="020F0502020204030204" pitchFamily="34" charset="0"/>
                <a:cs typeface="Calibri" panose="020F0502020204030204" pitchFamily="34" charset="0"/>
              </a:rPr>
              <a:t>Electricity generation</a:t>
            </a:r>
          </a:p>
          <a:p>
            <a:r>
              <a:rPr lang="en-US" dirty="0">
                <a:latin typeface="Calibri" panose="020F0502020204030204" pitchFamily="34" charset="0"/>
                <a:cs typeface="Calibri" panose="020F0502020204030204" pitchFamily="34" charset="0"/>
              </a:rPr>
              <a:t>Transportation</a:t>
            </a:r>
          </a:p>
          <a:p>
            <a:r>
              <a:rPr lang="en-US" dirty="0">
                <a:latin typeface="Calibri" panose="020F0502020204030204" pitchFamily="34" charset="0"/>
                <a:cs typeface="Calibri" panose="020F0502020204030204" pitchFamily="34" charset="0"/>
              </a:rPr>
              <a:t>Automation &amp; manufacturing</a:t>
            </a:r>
          </a:p>
          <a:p>
            <a:r>
              <a:rPr lang="en-US" dirty="0">
                <a:latin typeface="Calibri" panose="020F0502020204030204" pitchFamily="34" charset="0"/>
                <a:cs typeface="Calibri" panose="020F0502020204030204" pitchFamily="34" charset="0"/>
              </a:rPr>
              <a:t>Consumer &amp; other products</a:t>
            </a:r>
          </a:p>
        </p:txBody>
      </p:sp>
      <p:sp>
        <p:nvSpPr>
          <p:cNvPr id="12" name="Arrow: Right 11">
            <a:extLst>
              <a:ext uri="{FF2B5EF4-FFF2-40B4-BE49-F238E27FC236}">
                <a16:creationId xmlns:a16="http://schemas.microsoft.com/office/drawing/2014/main" id="{B078108A-230E-48D9-B0DB-79C7C8EED07D}"/>
              </a:ext>
            </a:extLst>
          </p:cNvPr>
          <p:cNvSpPr/>
          <p:nvPr/>
        </p:nvSpPr>
        <p:spPr>
          <a:xfrm>
            <a:off x="1447800" y="3232368"/>
            <a:ext cx="5791202" cy="1419316"/>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latin typeface="Arial" pitchFamily="34" charset="0"/>
                <a:cs typeface="Arial" pitchFamily="34" charset="0"/>
              </a:rPr>
              <a:t>More Electrification</a:t>
            </a:r>
          </a:p>
        </p:txBody>
      </p:sp>
      <p:sp>
        <p:nvSpPr>
          <p:cNvPr id="15" name="TextBox 14">
            <a:extLst>
              <a:ext uri="{FF2B5EF4-FFF2-40B4-BE49-F238E27FC236}">
                <a16:creationId xmlns:a16="http://schemas.microsoft.com/office/drawing/2014/main" id="{90C2CAA7-7F08-4DDE-B847-94E5E95A79D4}"/>
              </a:ext>
            </a:extLst>
          </p:cNvPr>
          <p:cNvSpPr txBox="1"/>
          <p:nvPr/>
        </p:nvSpPr>
        <p:spPr>
          <a:xfrm>
            <a:off x="2559426" y="1940452"/>
            <a:ext cx="2971801" cy="1384995"/>
          </a:xfrm>
          <a:prstGeom prst="rect">
            <a:avLst/>
          </a:prstGeom>
          <a:solidFill>
            <a:schemeClr val="bg1">
              <a:lumMod val="95000"/>
            </a:schemeClr>
          </a:solidFill>
        </p:spPr>
        <p:txBody>
          <a:bodyPr wrap="square" rtlCol="0">
            <a:spAutoFit/>
          </a:bodyPr>
          <a:lstStyle/>
          <a:p>
            <a:pPr algn="ctr"/>
            <a:r>
              <a:rPr lang="en-US" sz="2800" b="1" dirty="0">
                <a:solidFill>
                  <a:srgbClr val="C00000"/>
                </a:solidFill>
                <a:latin typeface="Arial" pitchFamily="34" charset="0"/>
                <a:cs typeface="Arial" pitchFamily="34" charset="0"/>
              </a:rPr>
              <a:t>Increasing demand for more electricity</a:t>
            </a:r>
          </a:p>
        </p:txBody>
      </p:sp>
      <p:sp>
        <p:nvSpPr>
          <p:cNvPr id="16" name="TextBox 15">
            <a:extLst>
              <a:ext uri="{FF2B5EF4-FFF2-40B4-BE49-F238E27FC236}">
                <a16:creationId xmlns:a16="http://schemas.microsoft.com/office/drawing/2014/main" id="{4FB58009-F401-4EEB-8C76-B4E9C2A0800C}"/>
              </a:ext>
            </a:extLst>
          </p:cNvPr>
          <p:cNvSpPr txBox="1"/>
          <p:nvPr/>
        </p:nvSpPr>
        <p:spPr>
          <a:xfrm>
            <a:off x="2559426" y="4558605"/>
            <a:ext cx="3460374" cy="1384995"/>
          </a:xfrm>
          <a:prstGeom prst="rect">
            <a:avLst/>
          </a:prstGeom>
          <a:solidFill>
            <a:schemeClr val="bg1">
              <a:lumMod val="95000"/>
            </a:schemeClr>
          </a:solidFill>
        </p:spPr>
        <p:txBody>
          <a:bodyPr wrap="square" rtlCol="0">
            <a:spAutoFit/>
          </a:bodyPr>
          <a:lstStyle/>
          <a:p>
            <a:pPr algn="ctr"/>
            <a:r>
              <a:rPr lang="en-US" sz="2800" b="1" dirty="0">
                <a:solidFill>
                  <a:srgbClr val="C00000"/>
                </a:solidFill>
                <a:latin typeface="Arial" pitchFamily="34" charset="0"/>
                <a:cs typeface="Arial" pitchFamily="34" charset="0"/>
              </a:rPr>
              <a:t>Increasing emissions of greenhouse gases</a:t>
            </a:r>
          </a:p>
        </p:txBody>
      </p:sp>
    </p:spTree>
    <p:extLst>
      <p:ext uri="{BB962C8B-B14F-4D97-AF65-F5344CB8AC3E}">
        <p14:creationId xmlns:p14="http://schemas.microsoft.com/office/powerpoint/2010/main" val="4217431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14">
                                            <p:txEl>
                                              <p:pRg st="0" end="0"/>
                                            </p:txEl>
                                          </p:spTgt>
                                        </p:tgtEl>
                                        <p:attrNameLst>
                                          <p:attrName>style.visibility</p:attrName>
                                        </p:attrNameLst>
                                      </p:cBhvr>
                                      <p:to>
                                        <p:strVal val="visible"/>
                                      </p:to>
                                    </p:set>
                                  </p:childTnLst>
                                </p:cTn>
                              </p:par>
                            </p:childTnLst>
                          </p:cTn>
                        </p:par>
                        <p:par>
                          <p:cTn id="11" fill="hold">
                            <p:stCondLst>
                              <p:cond delay="500"/>
                            </p:stCondLst>
                            <p:childTnLst>
                              <p:par>
                                <p:cTn id="12" presetID="1" presetClass="entr" presetSubtype="0" fill="hold" grpId="0" nodeType="afterEffect">
                                  <p:stCondLst>
                                    <p:cond delay="0"/>
                                  </p:stCondLst>
                                  <p:childTnLst>
                                    <p:set>
                                      <p:cBhvr>
                                        <p:cTn id="13" dur="1" fill="hold">
                                          <p:stCondLst>
                                            <p:cond delay="0"/>
                                          </p:stCondLst>
                                        </p:cTn>
                                        <p:tgtEl>
                                          <p:spTgt spid="14">
                                            <p:txEl>
                                              <p:pRg st="1" end="1"/>
                                            </p:txEl>
                                          </p:spTgt>
                                        </p:tgtEl>
                                        <p:attrNameLst>
                                          <p:attrName>style.visibility</p:attrName>
                                        </p:attrNameLst>
                                      </p:cBhvr>
                                      <p:to>
                                        <p:strVal val="visible"/>
                                      </p:to>
                                    </p:set>
                                  </p:childTnLst>
                                </p:cTn>
                              </p:par>
                            </p:childTnLst>
                          </p:cTn>
                        </p:par>
                        <p:par>
                          <p:cTn id="14" fill="hold">
                            <p:stCondLst>
                              <p:cond delay="500"/>
                            </p:stCondLst>
                            <p:childTnLst>
                              <p:par>
                                <p:cTn id="15" presetID="1" presetClass="entr" presetSubtype="0" fill="hold" grpId="0" nodeType="afterEffect">
                                  <p:stCondLst>
                                    <p:cond delay="0"/>
                                  </p:stCondLst>
                                  <p:childTnLst>
                                    <p:set>
                                      <p:cBhvr>
                                        <p:cTn id="16" dur="1" fill="hold">
                                          <p:stCondLst>
                                            <p:cond delay="0"/>
                                          </p:stCondLst>
                                        </p:cTn>
                                        <p:tgtEl>
                                          <p:spTgt spid="14">
                                            <p:txEl>
                                              <p:pRg st="2" end="2"/>
                                            </p:txEl>
                                          </p:spTgt>
                                        </p:tgtEl>
                                        <p:attrNameLst>
                                          <p:attrName>style.visibility</p:attrName>
                                        </p:attrNameLst>
                                      </p:cBhvr>
                                      <p:to>
                                        <p:strVal val="visible"/>
                                      </p:to>
                                    </p:set>
                                  </p:childTnLst>
                                </p:cTn>
                              </p:par>
                            </p:childTnLst>
                          </p:cTn>
                        </p:par>
                        <p:par>
                          <p:cTn id="17" fill="hold">
                            <p:stCondLst>
                              <p:cond delay="500"/>
                            </p:stCondLst>
                            <p:childTnLst>
                              <p:par>
                                <p:cTn id="18" presetID="1" presetClass="entr" presetSubtype="0" fill="hold" grpId="0" nodeType="afterEffect">
                                  <p:stCondLst>
                                    <p:cond delay="0"/>
                                  </p:stCondLst>
                                  <p:childTnLst>
                                    <p:set>
                                      <p:cBhvr>
                                        <p:cTn id="19" dur="1" fill="hold">
                                          <p:stCondLst>
                                            <p:cond delay="0"/>
                                          </p:stCondLst>
                                        </p:cTn>
                                        <p:tgtEl>
                                          <p:spTgt spid="14">
                                            <p:txEl>
                                              <p:pRg st="3" end="3"/>
                                            </p:txEl>
                                          </p:spTgt>
                                        </p:tgtEl>
                                        <p:attrNameLst>
                                          <p:attrName>style.visibility</p:attrName>
                                        </p:attrNameLst>
                                      </p:cBhvr>
                                      <p:to>
                                        <p:strVal val="visible"/>
                                      </p:to>
                                    </p:set>
                                  </p:childTnLst>
                                </p:cTn>
                              </p:par>
                            </p:childTnLst>
                          </p:cTn>
                        </p:par>
                        <p:par>
                          <p:cTn id="20" fill="hold">
                            <p:stCondLst>
                              <p:cond delay="500"/>
                            </p:stCondLst>
                            <p:childTnLst>
                              <p:par>
                                <p:cTn id="21" presetID="1" presetClass="entr" presetSubtype="0" fill="hold" grpId="0" nodeType="afterEffect">
                                  <p:stCondLst>
                                    <p:cond delay="0"/>
                                  </p:stCondLst>
                                  <p:childTnLst>
                                    <p:set>
                                      <p:cBhvr>
                                        <p:cTn id="22" dur="1" fill="hold">
                                          <p:stCondLst>
                                            <p:cond delay="0"/>
                                          </p:stCondLst>
                                        </p:cTn>
                                        <p:tgtEl>
                                          <p:spTgt spid="1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uiExpand="1" build="p"/>
      <p:bldP spid="1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5AC531-B10C-44AD-B10F-C4E241B10E57}"/>
              </a:ext>
            </a:extLst>
          </p:cNvPr>
          <p:cNvSpPr>
            <a:spLocks noGrp="1"/>
          </p:cNvSpPr>
          <p:nvPr>
            <p:ph type="title"/>
          </p:nvPr>
        </p:nvSpPr>
        <p:spPr/>
        <p:txBody>
          <a:bodyPr/>
          <a:lstStyle/>
          <a:p>
            <a:r>
              <a:rPr lang="en-US" dirty="0"/>
              <a:t>Renewable Energy – Clean Electricity – No Greenhouse Gases</a:t>
            </a:r>
          </a:p>
        </p:txBody>
      </p:sp>
      <p:pic>
        <p:nvPicPr>
          <p:cNvPr id="4" name="Picture 3">
            <a:extLst>
              <a:ext uri="{FF2B5EF4-FFF2-40B4-BE49-F238E27FC236}">
                <a16:creationId xmlns:a16="http://schemas.microsoft.com/office/drawing/2014/main" id="{AA8768F0-313F-469B-A116-9032DD054358}"/>
              </a:ext>
            </a:extLst>
          </p:cNvPr>
          <p:cNvPicPr>
            <a:picLocks noChangeAspect="1"/>
          </p:cNvPicPr>
          <p:nvPr/>
        </p:nvPicPr>
        <p:blipFill>
          <a:blip r:embed="rId3"/>
          <a:stretch>
            <a:fillRect/>
          </a:stretch>
        </p:blipFill>
        <p:spPr>
          <a:xfrm>
            <a:off x="381000" y="2057400"/>
            <a:ext cx="7998975" cy="3733800"/>
          </a:xfrm>
          <a:prstGeom prst="rect">
            <a:avLst/>
          </a:prstGeom>
          <a:ln>
            <a:solidFill>
              <a:srgbClr val="5D9732"/>
            </a:solidFill>
          </a:ln>
        </p:spPr>
      </p:pic>
      <p:sp>
        <p:nvSpPr>
          <p:cNvPr id="12" name="Rectangle 11">
            <a:extLst>
              <a:ext uri="{FF2B5EF4-FFF2-40B4-BE49-F238E27FC236}">
                <a16:creationId xmlns:a16="http://schemas.microsoft.com/office/drawing/2014/main" id="{D8FEB28E-FA55-4C8F-BCD1-C5D44F05512B}"/>
              </a:ext>
            </a:extLst>
          </p:cNvPr>
          <p:cNvSpPr/>
          <p:nvPr/>
        </p:nvSpPr>
        <p:spPr>
          <a:xfrm>
            <a:off x="152400" y="6210300"/>
            <a:ext cx="3468770" cy="461665"/>
          </a:xfrm>
          <a:prstGeom prst="rect">
            <a:avLst/>
          </a:prstGeom>
        </p:spPr>
        <p:txBody>
          <a:bodyPr wrap="none">
            <a:spAutoFit/>
          </a:bodyPr>
          <a:lstStyle/>
          <a:p>
            <a:r>
              <a:rPr lang="en-US" sz="1200" i="1" dirty="0">
                <a:latin typeface="Calibri" panose="020F0502020204030204" pitchFamily="34" charset="0"/>
                <a:cs typeface="Calibri" panose="020F0502020204030204" pitchFamily="34" charset="0"/>
              </a:rPr>
              <a:t>International Energy Outlook </a:t>
            </a:r>
            <a:r>
              <a:rPr lang="en-US" sz="1200" dirty="0">
                <a:latin typeface="Calibri" panose="020F0502020204030204" pitchFamily="34" charset="0"/>
                <a:cs typeface="Calibri" panose="020F0502020204030204" pitchFamily="34" charset="0"/>
              </a:rPr>
              <a:t>2019</a:t>
            </a:r>
          </a:p>
          <a:p>
            <a:r>
              <a:rPr lang="en-US" sz="1200" dirty="0">
                <a:latin typeface="Calibri" panose="020F0502020204030204" pitchFamily="34" charset="0"/>
                <a:cs typeface="Calibri" panose="020F0502020204030204" pitchFamily="34" charset="0"/>
                <a:hlinkClick r:id="rId4"/>
              </a:rPr>
              <a:t>https://www.eia.gov/outlooks/ieo/pdf/ieo2019.pdf</a:t>
            </a:r>
            <a:endParaRPr lang="en-US" sz="1200" dirty="0">
              <a:latin typeface="Calibri" panose="020F0502020204030204" pitchFamily="34" charset="0"/>
              <a:cs typeface="Calibri" panose="020F0502020204030204" pitchFamily="34" charset="0"/>
            </a:endParaRPr>
          </a:p>
        </p:txBody>
      </p:sp>
      <p:sp>
        <p:nvSpPr>
          <p:cNvPr id="16" name="Speech Bubble: Rectangle with Corners Rounded 15">
            <a:extLst>
              <a:ext uri="{FF2B5EF4-FFF2-40B4-BE49-F238E27FC236}">
                <a16:creationId xmlns:a16="http://schemas.microsoft.com/office/drawing/2014/main" id="{A9C91A69-7F0E-4823-9EF5-8067582CDAE3}"/>
              </a:ext>
            </a:extLst>
          </p:cNvPr>
          <p:cNvSpPr/>
          <p:nvPr/>
        </p:nvSpPr>
        <p:spPr>
          <a:xfrm>
            <a:off x="9144000" y="2514600"/>
            <a:ext cx="2971800" cy="2057400"/>
          </a:xfrm>
          <a:prstGeom prst="wedgeRoundRectCallout">
            <a:avLst>
              <a:gd name="adj1" fmla="val -73313"/>
              <a:gd name="adj2" fmla="val -37108"/>
              <a:gd name="adj3" fmla="val 16667"/>
            </a:avLst>
          </a:prstGeom>
          <a:solidFill>
            <a:srgbClr val="5D97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latin typeface="Calibri" panose="020F0502020204030204" pitchFamily="34" charset="0"/>
                <a:cs typeface="Calibri" panose="020F0502020204030204" pitchFamily="34" charset="0"/>
              </a:rPr>
              <a:t>Wind &amp; solar power are projected to make up 65-70% of renewable energy production</a:t>
            </a:r>
          </a:p>
        </p:txBody>
      </p:sp>
      <p:sp>
        <p:nvSpPr>
          <p:cNvPr id="3" name="Rectangle: Rounded Corners 2">
            <a:extLst>
              <a:ext uri="{FF2B5EF4-FFF2-40B4-BE49-F238E27FC236}">
                <a16:creationId xmlns:a16="http://schemas.microsoft.com/office/drawing/2014/main" id="{0F17E3BD-323B-4879-83CF-8C5A54BD2BEC}"/>
              </a:ext>
            </a:extLst>
          </p:cNvPr>
          <p:cNvSpPr/>
          <p:nvPr/>
        </p:nvSpPr>
        <p:spPr>
          <a:xfrm>
            <a:off x="7391400" y="2667000"/>
            <a:ext cx="1066800" cy="304800"/>
          </a:xfrm>
          <a:prstGeom prst="roundRect">
            <a:avLst/>
          </a:prstGeom>
          <a:noFill/>
          <a:ln>
            <a:solidFill>
              <a:srgbClr val="5D97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spTree>
    <p:extLst>
      <p:ext uri="{BB962C8B-B14F-4D97-AF65-F5344CB8AC3E}">
        <p14:creationId xmlns:p14="http://schemas.microsoft.com/office/powerpoint/2010/main" val="39685569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3"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5AC531-B10C-44AD-B10F-C4E241B10E57}"/>
              </a:ext>
            </a:extLst>
          </p:cNvPr>
          <p:cNvSpPr>
            <a:spLocks noGrp="1"/>
          </p:cNvSpPr>
          <p:nvPr>
            <p:ph type="title"/>
          </p:nvPr>
        </p:nvSpPr>
        <p:spPr/>
        <p:txBody>
          <a:bodyPr/>
          <a:lstStyle/>
          <a:p>
            <a:r>
              <a:rPr lang="en-US" dirty="0"/>
              <a:t>Renewable Energy – Driving Energy Storage &amp; Transmission</a:t>
            </a:r>
          </a:p>
        </p:txBody>
      </p:sp>
      <p:pic>
        <p:nvPicPr>
          <p:cNvPr id="7180" name="Picture 12" descr="Image result for solar farm">
            <a:extLst>
              <a:ext uri="{FF2B5EF4-FFF2-40B4-BE49-F238E27FC236}">
                <a16:creationId xmlns:a16="http://schemas.microsoft.com/office/drawing/2014/main" id="{D9DD0CBF-1313-4D0F-B9C6-7CF9181A8D5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3401" y="2075979"/>
            <a:ext cx="3048000" cy="1712148"/>
          </a:xfrm>
          <a:prstGeom prst="rect">
            <a:avLst/>
          </a:prstGeom>
          <a:noFill/>
          <a:extLst>
            <a:ext uri="{909E8E84-426E-40DD-AFC4-6F175D3DCCD1}">
              <a14:hiddenFill xmlns:a14="http://schemas.microsoft.com/office/drawing/2010/main">
                <a:solidFill>
                  <a:srgbClr val="FFFFFF"/>
                </a:solidFill>
              </a14:hiddenFill>
            </a:ext>
          </a:extLst>
        </p:spPr>
      </p:pic>
      <p:pic>
        <p:nvPicPr>
          <p:cNvPr id="7182" name="Picture 14" descr="Image result for wind farm">
            <a:extLst>
              <a:ext uri="{FF2B5EF4-FFF2-40B4-BE49-F238E27FC236}">
                <a16:creationId xmlns:a16="http://schemas.microsoft.com/office/drawing/2014/main" id="{83DE0A06-3A90-4C4D-A060-D1BCF0B8311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3401" y="3968030"/>
            <a:ext cx="3048000" cy="1722026"/>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FDBEF9B3-CCB4-4FDB-9983-612C9A25365B}"/>
              </a:ext>
            </a:extLst>
          </p:cNvPr>
          <p:cNvSpPr txBox="1"/>
          <p:nvPr/>
        </p:nvSpPr>
        <p:spPr>
          <a:xfrm>
            <a:off x="914400" y="5695890"/>
            <a:ext cx="2201565" cy="400110"/>
          </a:xfrm>
          <a:prstGeom prst="rect">
            <a:avLst/>
          </a:prstGeom>
          <a:noFill/>
        </p:spPr>
        <p:txBody>
          <a:bodyPr wrap="none" rtlCol="0">
            <a:spAutoFit/>
          </a:bodyPr>
          <a:lstStyle/>
          <a:p>
            <a:r>
              <a:rPr lang="en-US" sz="2000" dirty="0">
                <a:latin typeface="Calibri" panose="020F0502020204030204" pitchFamily="34" charset="0"/>
                <a:cs typeface="Calibri" panose="020F0502020204030204" pitchFamily="34" charset="0"/>
              </a:rPr>
              <a:t>Remote Wind Farm</a:t>
            </a:r>
          </a:p>
        </p:txBody>
      </p:sp>
      <p:sp>
        <p:nvSpPr>
          <p:cNvPr id="29" name="TextBox 28">
            <a:extLst>
              <a:ext uri="{FF2B5EF4-FFF2-40B4-BE49-F238E27FC236}">
                <a16:creationId xmlns:a16="http://schemas.microsoft.com/office/drawing/2014/main" id="{AB515D02-0400-4FC3-8A8C-76E4F5AFED31}"/>
              </a:ext>
            </a:extLst>
          </p:cNvPr>
          <p:cNvSpPr txBox="1"/>
          <p:nvPr/>
        </p:nvSpPr>
        <p:spPr>
          <a:xfrm>
            <a:off x="920565" y="1700813"/>
            <a:ext cx="2171107" cy="400110"/>
          </a:xfrm>
          <a:prstGeom prst="rect">
            <a:avLst/>
          </a:prstGeom>
          <a:noFill/>
        </p:spPr>
        <p:txBody>
          <a:bodyPr wrap="none" rtlCol="0">
            <a:spAutoFit/>
          </a:bodyPr>
          <a:lstStyle/>
          <a:p>
            <a:r>
              <a:rPr lang="en-US" sz="2000" dirty="0">
                <a:latin typeface="Calibri" panose="020F0502020204030204" pitchFamily="34" charset="0"/>
                <a:cs typeface="Calibri" panose="020F0502020204030204" pitchFamily="34" charset="0"/>
              </a:rPr>
              <a:t>Remote Solar Farm</a:t>
            </a:r>
          </a:p>
        </p:txBody>
      </p:sp>
      <p:grpSp>
        <p:nvGrpSpPr>
          <p:cNvPr id="3" name="Group 2">
            <a:extLst>
              <a:ext uri="{FF2B5EF4-FFF2-40B4-BE49-F238E27FC236}">
                <a16:creationId xmlns:a16="http://schemas.microsoft.com/office/drawing/2014/main" id="{936BA43A-D9DA-45D7-8DCA-B4D2DEBCF716}"/>
              </a:ext>
            </a:extLst>
          </p:cNvPr>
          <p:cNvGrpSpPr/>
          <p:nvPr/>
        </p:nvGrpSpPr>
        <p:grpSpPr>
          <a:xfrm>
            <a:off x="3581401" y="2932053"/>
            <a:ext cx="4952999" cy="2510749"/>
            <a:chOff x="3581401" y="2932053"/>
            <a:chExt cx="4952999" cy="2510749"/>
          </a:xfrm>
        </p:grpSpPr>
        <p:pic>
          <p:nvPicPr>
            <p:cNvPr id="7186" name="Picture 18" descr="Image result for power transmission">
              <a:extLst>
                <a:ext uri="{FF2B5EF4-FFF2-40B4-BE49-F238E27FC236}">
                  <a16:creationId xmlns:a16="http://schemas.microsoft.com/office/drawing/2014/main" id="{1B9C375B-0E0F-464D-B9CB-884A46CC106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572000" y="3020416"/>
              <a:ext cx="3048000" cy="1714500"/>
            </a:xfrm>
            <a:prstGeom prst="rect">
              <a:avLst/>
            </a:prstGeom>
            <a:noFill/>
            <a:extLst>
              <a:ext uri="{909E8E84-426E-40DD-AFC4-6F175D3DCCD1}">
                <a14:hiddenFill xmlns:a14="http://schemas.microsoft.com/office/drawing/2010/main">
                  <a:solidFill>
                    <a:srgbClr val="FFFFFF"/>
                  </a:solidFill>
                </a14:hiddenFill>
              </a:ext>
            </a:extLst>
          </p:spPr>
        </p:pic>
        <p:cxnSp>
          <p:nvCxnSpPr>
            <p:cNvPr id="6" name="Connector: Elbow 5">
              <a:extLst>
                <a:ext uri="{FF2B5EF4-FFF2-40B4-BE49-F238E27FC236}">
                  <a16:creationId xmlns:a16="http://schemas.microsoft.com/office/drawing/2014/main" id="{C10E02B0-8A82-402E-8DEB-89D61285558A}"/>
                </a:ext>
              </a:extLst>
            </p:cNvPr>
            <p:cNvCxnSpPr>
              <a:stCxn id="7180" idx="3"/>
              <a:endCxn id="7186" idx="1"/>
            </p:cNvCxnSpPr>
            <p:nvPr/>
          </p:nvCxnSpPr>
          <p:spPr>
            <a:xfrm>
              <a:off x="3581401" y="2932053"/>
              <a:ext cx="990599" cy="945613"/>
            </a:xfrm>
            <a:prstGeom prst="bentConnector3">
              <a:avLst/>
            </a:prstGeom>
            <a:ln w="5715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 name="Connector: Elbow 7">
              <a:extLst>
                <a:ext uri="{FF2B5EF4-FFF2-40B4-BE49-F238E27FC236}">
                  <a16:creationId xmlns:a16="http://schemas.microsoft.com/office/drawing/2014/main" id="{B6D05063-B5CC-484A-A68F-E0BD9DBC2DCD}"/>
                </a:ext>
              </a:extLst>
            </p:cNvPr>
            <p:cNvCxnSpPr>
              <a:stCxn id="7182" idx="3"/>
              <a:endCxn id="7186" idx="1"/>
            </p:cNvCxnSpPr>
            <p:nvPr/>
          </p:nvCxnSpPr>
          <p:spPr>
            <a:xfrm flipV="1">
              <a:off x="3581401" y="3877666"/>
              <a:ext cx="990599" cy="951377"/>
            </a:xfrm>
            <a:prstGeom prst="bentConnector3">
              <a:avLst/>
            </a:prstGeom>
            <a:ln w="5715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091013BB-4BB7-4A38-8747-F61AA3F469AA}"/>
                </a:ext>
              </a:extLst>
            </p:cNvPr>
            <p:cNvCxnSpPr>
              <a:cxnSpLocks/>
              <a:stCxn id="7186" idx="3"/>
            </p:cNvCxnSpPr>
            <p:nvPr/>
          </p:nvCxnSpPr>
          <p:spPr>
            <a:xfrm>
              <a:off x="7620000" y="3877666"/>
              <a:ext cx="914400" cy="0"/>
            </a:xfrm>
            <a:prstGeom prst="straightConnector1">
              <a:avLst/>
            </a:prstGeom>
            <a:ln w="5715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4FE92ED3-BE7D-49A0-AB81-B877E536300E}"/>
                </a:ext>
              </a:extLst>
            </p:cNvPr>
            <p:cNvSpPr txBox="1"/>
            <p:nvPr/>
          </p:nvSpPr>
          <p:spPr>
            <a:xfrm>
              <a:off x="5029201" y="4734916"/>
              <a:ext cx="2362199" cy="707886"/>
            </a:xfrm>
            <a:prstGeom prst="rect">
              <a:avLst/>
            </a:prstGeom>
            <a:noFill/>
          </p:spPr>
          <p:txBody>
            <a:bodyPr wrap="square" rtlCol="0">
              <a:spAutoFit/>
            </a:bodyPr>
            <a:lstStyle/>
            <a:p>
              <a:pPr algn="ctr"/>
              <a:r>
                <a:rPr lang="en-US" sz="2000" dirty="0">
                  <a:latin typeface="Calibri" panose="020F0502020204030204" pitchFamily="34" charset="0"/>
                  <a:cs typeface="Calibri" panose="020F0502020204030204" pitchFamily="34" charset="0"/>
                </a:rPr>
                <a:t>Energy Storage &amp; Transmission System</a:t>
              </a:r>
            </a:p>
          </p:txBody>
        </p:sp>
      </p:grpSp>
      <p:pic>
        <p:nvPicPr>
          <p:cNvPr id="7188" name="Picture 20" descr="Image result for Boston">
            <a:extLst>
              <a:ext uri="{FF2B5EF4-FFF2-40B4-BE49-F238E27FC236}">
                <a16:creationId xmlns:a16="http://schemas.microsoft.com/office/drawing/2014/main" id="{9D303F75-964D-44F5-90EE-F0930B26BCC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52330" y="3020416"/>
            <a:ext cx="2783723" cy="1714500"/>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83BD4ED4-E47C-43D7-9D37-1AD2E50E5342}"/>
              </a:ext>
            </a:extLst>
          </p:cNvPr>
          <p:cNvSpPr txBox="1"/>
          <p:nvPr/>
        </p:nvSpPr>
        <p:spPr>
          <a:xfrm>
            <a:off x="8957815" y="4741698"/>
            <a:ext cx="2165016" cy="400110"/>
          </a:xfrm>
          <a:prstGeom prst="rect">
            <a:avLst/>
          </a:prstGeom>
          <a:noFill/>
        </p:spPr>
        <p:txBody>
          <a:bodyPr wrap="none" rtlCol="0">
            <a:spAutoFit/>
          </a:bodyPr>
          <a:lstStyle/>
          <a:p>
            <a:r>
              <a:rPr lang="en-US" sz="2000" dirty="0">
                <a:latin typeface="Calibri" panose="020F0502020204030204" pitchFamily="34" charset="0"/>
                <a:cs typeface="Calibri" panose="020F0502020204030204" pitchFamily="34" charset="0"/>
              </a:rPr>
              <a:t>Population Centers</a:t>
            </a:r>
          </a:p>
        </p:txBody>
      </p:sp>
    </p:spTree>
    <p:extLst>
      <p:ext uri="{BB962C8B-B14F-4D97-AF65-F5344CB8AC3E}">
        <p14:creationId xmlns:p14="http://schemas.microsoft.com/office/powerpoint/2010/main" val="22582928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MW_Public_widescreen">
  <a:themeElements>
    <a:clrScheme name="MW">
      <a:dk1>
        <a:srgbClr val="000000"/>
      </a:dk1>
      <a:lt1>
        <a:srgbClr val="FFFFFF"/>
      </a:lt1>
      <a:dk2>
        <a:srgbClr val="0076A8"/>
      </a:dk2>
      <a:lt2>
        <a:srgbClr val="ECF5F8"/>
      </a:lt2>
      <a:accent1>
        <a:srgbClr val="D78824"/>
      </a:accent1>
      <a:accent2>
        <a:srgbClr val="004B87"/>
      </a:accent2>
      <a:accent3>
        <a:srgbClr val="00A9E0"/>
      </a:accent3>
      <a:accent4>
        <a:srgbClr val="F2A900"/>
      </a:accent4>
      <a:accent5>
        <a:srgbClr val="B7302C"/>
      </a:accent5>
      <a:accent6>
        <a:srgbClr val="48A23F"/>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b="1" dirty="0" smtClean="0">
            <a:latin typeface="Arial" pitchFamily="34" charset="0"/>
            <a:cs typeface="Arial"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accent5">
              <a:lumMod val="75000"/>
            </a:schemeClr>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2000" dirty="0">
            <a:latin typeface="Arial" pitchFamily="34" charset="0"/>
            <a:cs typeface="Arial" pitchFamily="34" charset="0"/>
          </a:defRPr>
        </a:defPPr>
      </a:lstStyle>
    </a:txDef>
  </a:objectDefaults>
  <a:extraClrSchemeLst/>
  <a:extLst>
    <a:ext uri="{05A4C25C-085E-4340-85A3-A5531E510DB2}">
      <thm15:themeFamily xmlns:thm15="http://schemas.microsoft.com/office/thememl/2012/main" name="mw_public.potx" id="{EBD618CB-6207-4B41-A246-675FC36CB0F4}" vid="{B5D48090-354F-4C60-BEB6-01236D8A894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CED2B3B9BAE8849942648134EEE717D" ma:contentTypeVersion="21" ma:contentTypeDescription="Create a new document." ma:contentTypeScope="" ma:versionID="8be429ad6f21b6a538614f77b12cb816">
  <xsd:schema xmlns:xsd="http://www.w3.org/2001/XMLSchema" xmlns:xs="http://www.w3.org/2001/XMLSchema" xmlns:p="http://schemas.microsoft.com/office/2006/metadata/properties" xmlns:ns1="http://schemas.microsoft.com/sharepoint/v3" xmlns:ns2="b7b985a6-5614-4791-8283-b6a0b2c6681f" xmlns:ns3="bbb466d9-fd0a-40ba-89cb-77eb15c2a30a" targetNamespace="http://schemas.microsoft.com/office/2006/metadata/properties" ma:root="true" ma:fieldsID="3f6ae55203bfeecc17834d713e5e918b" ns1:_="" ns2:_="" ns3:_="">
    <xsd:import namespace="http://schemas.microsoft.com/sharepoint/v3"/>
    <xsd:import namespace="b7b985a6-5614-4791-8283-b6a0b2c6681f"/>
    <xsd:import namespace="bbb466d9-fd0a-40ba-89cb-77eb15c2a30a"/>
    <xsd:element name="properties">
      <xsd:complexType>
        <xsd:sequence>
          <xsd:element name="documentManagement">
            <xsd:complexType>
              <xsd:all>
                <xsd:element ref="ns2:Number" minOccurs="0"/>
                <xsd:element ref="ns3:SharedWithUsers" minOccurs="0"/>
                <xsd:element ref="ns3:SharedWithDetails" minOccurs="0"/>
                <xsd:element ref="ns3:LastSharedByUser" minOccurs="0"/>
                <xsd:element ref="ns3:LastSharedByTime" minOccurs="0"/>
                <xsd:element ref="ns2:MediaServiceMetadata" minOccurs="0"/>
                <xsd:element ref="ns2:MediaServiceFastMetadata" minOccurs="0"/>
                <xsd:element ref="ns2:MediaServiceDateTaken" minOccurs="0"/>
                <xsd:element ref="ns2:MediaServiceAutoTags" minOccurs="0"/>
                <xsd:element ref="ns2:MediaServiceOCR" minOccurs="0"/>
                <xsd:element ref="ns2:MediaServiceLocation" minOccurs="0"/>
                <xsd:element ref="ns2:MediaServiceEventHashCode" minOccurs="0"/>
                <xsd:element ref="ns2:MediaServiceGenerationTime" minOccurs="0"/>
                <xsd:element ref="ns2:MediaServiceAutoKeyPoints" minOccurs="0"/>
                <xsd:element ref="ns2:MediaServiceKeyPoints" minOccurs="0"/>
                <xsd:element ref="ns2:MediaLengthInSeconds" minOccurs="0"/>
                <xsd:element ref="ns2:lcf76f155ced4ddcb4097134ff3c332f" minOccurs="0"/>
                <xsd:element ref="ns3:TaxCatchAll"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7" nillable="true" ma:displayName="Unified Compliance Policy Properties" ma:hidden="true" ma:internalName="_ip_UnifiedCompliancePolicyProperties">
      <xsd:simpleType>
        <xsd:restriction base="dms:Note"/>
      </xsd:simpleType>
    </xsd:element>
    <xsd:element name="_ip_UnifiedCompliancePolicyUIAction" ma:index="28"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7b985a6-5614-4791-8283-b6a0b2c6681f" elementFormDefault="qualified">
    <xsd:import namespace="http://schemas.microsoft.com/office/2006/documentManagement/types"/>
    <xsd:import namespace="http://schemas.microsoft.com/office/infopath/2007/PartnerControls"/>
    <xsd:element name="Number" ma:index="8" nillable="true" ma:displayName="Number" ma:internalName="Number">
      <xsd:simpleType>
        <xsd:restriction base="dms:Number"/>
      </xsd:simpleType>
    </xsd:element>
    <xsd:element name="MediaServiceMetadata" ma:index="13" nillable="true" ma:displayName="MediaServiceMetadata" ma:description="" ma:hidden="true" ma:internalName="MediaServiceMetadata" ma:readOnly="true">
      <xsd:simpleType>
        <xsd:restriction base="dms:Note"/>
      </xsd:simpleType>
    </xsd:element>
    <xsd:element name="MediaServiceFastMetadata" ma:index="14" nillable="true" ma:displayName="MediaServiceFastMetadata" ma:description="" ma:hidden="true" ma:internalName="MediaServiceFastMetadata" ma:readOnly="true">
      <xsd:simpleType>
        <xsd:restriction base="dms:Note"/>
      </xsd:simpleType>
    </xsd:element>
    <xsd:element name="MediaServiceDateTaken" ma:index="15" nillable="true" ma:displayName="MediaServiceDateTaken" ma:description="" ma:hidden="true" ma:internalName="MediaServiceDateTaken" ma:readOnly="true">
      <xsd:simpleType>
        <xsd:restriction base="dms:Text"/>
      </xsd:simpleType>
    </xsd:element>
    <xsd:element name="MediaServiceAutoTags" ma:index="16" nillable="true" ma:displayName="MediaServiceAutoTags" ma:description="" ma:internalName="MediaServiceAutoTags" ma:readOnly="true">
      <xsd:simpleType>
        <xsd:restriction base="dms:Text"/>
      </xsd:simpleType>
    </xsd:element>
    <xsd:element name="MediaServiceOCR" ma:index="17" nillable="true" ma:displayName="MediaServiceOCR" ma:internalName="MediaServiceOCR" ma:readOnly="true">
      <xsd:simpleType>
        <xsd:restriction base="dms:Note">
          <xsd:maxLength value="255"/>
        </xsd:restriction>
      </xsd:simpleType>
    </xsd:element>
    <xsd:element name="MediaServiceLocation" ma:index="18" nillable="true" ma:displayName="MediaServiceLocation" ma:internalName="MediaServiceLocation"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MediaServiceGenerationTime" ma:index="20" nillable="true" ma:displayName="MediaServiceGenerationTime" ma:hidden="true" ma:internalName="MediaServiceGenerationTime" ma:readOnly="true">
      <xsd:simpleType>
        <xsd:restriction base="dms:Text"/>
      </xsd:simpleType>
    </xsd:element>
    <xsd:element name="MediaServiceAutoKeyPoints" ma:index="21" nillable="true" ma:displayName="MediaServiceAutoKeyPoints" ma:hidden="true" ma:internalName="MediaServiceAutoKeyPoints" ma:readOnly="true">
      <xsd:simpleType>
        <xsd:restriction base="dms:Note"/>
      </xsd:simpleType>
    </xsd:element>
    <xsd:element name="MediaServiceKeyPoints" ma:index="22" nillable="true" ma:displayName="KeyPoints" ma:internalName="MediaServiceKeyPoints" ma:readOnly="true">
      <xsd:simpleType>
        <xsd:restriction base="dms:Note">
          <xsd:maxLength value="255"/>
        </xsd:restriction>
      </xsd:simpleType>
    </xsd:element>
    <xsd:element name="MediaLengthInSeconds" ma:index="23" nillable="true" ma:displayName="Length (seconds)" ma:internalName="MediaLengthInSeconds" ma:readOnly="true">
      <xsd:simpleType>
        <xsd:restriction base="dms:Unknown"/>
      </xsd:simpleType>
    </xsd:element>
    <xsd:element name="lcf76f155ced4ddcb4097134ff3c332f" ma:index="25" nillable="true" ma:taxonomy="true" ma:internalName="lcf76f155ced4ddcb4097134ff3c332f" ma:taxonomyFieldName="MediaServiceImageTags" ma:displayName="Image Tags" ma:readOnly="false" ma:fieldId="{5cf76f15-5ced-4ddc-b409-7134ff3c332f}" ma:taxonomyMulti="true" ma:sspId="dc2fbcc8-9673-4dab-87c4-578ccfafc19c"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bbb466d9-fd0a-40ba-89cb-77eb15c2a30a" elementFormDefault="qualified">
    <xsd:import namespace="http://schemas.microsoft.com/office/2006/documentManagement/types"/>
    <xsd:import namespace="http://schemas.microsoft.com/office/infopath/2007/PartnerControls"/>
    <xsd:element name="SharedWithUsers" ma:index="9"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0" nillable="true" ma:displayName="Shared With Details" ma:description="" ma:internalName="SharedWithDetails" ma:readOnly="true">
      <xsd:simpleType>
        <xsd:restriction base="dms:Note">
          <xsd:maxLength value="255"/>
        </xsd:restriction>
      </xsd:simpleType>
    </xsd:element>
    <xsd:element name="LastSharedByUser" ma:index="11" nillable="true" ma:displayName="Last Shared By User" ma:description="" ma:internalName="LastSharedByUser" ma:readOnly="true">
      <xsd:simpleType>
        <xsd:restriction base="dms:Note">
          <xsd:maxLength value="255"/>
        </xsd:restriction>
      </xsd:simpleType>
    </xsd:element>
    <xsd:element name="LastSharedByTime" ma:index="12" nillable="true" ma:displayName="Last Shared By Time" ma:description="" ma:internalName="LastSharedByTime" ma:readOnly="true">
      <xsd:simpleType>
        <xsd:restriction base="dms:DateTime"/>
      </xsd:simpleType>
    </xsd:element>
    <xsd:element name="TaxCatchAll" ma:index="26" nillable="true" ma:displayName="Taxonomy Catch All Column" ma:hidden="true" ma:list="{f023a373-7af4-4bfd-83ce-25f1d0f63536}" ma:internalName="TaxCatchAll" ma:showField="CatchAllData" ma:web="bbb466d9-fd0a-40ba-89cb-77eb15c2a30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Number xmlns="b7b985a6-5614-4791-8283-b6a0b2c6681f" xsi:nil="true"/>
    <TaxCatchAll xmlns="bbb466d9-fd0a-40ba-89cb-77eb15c2a30a" xsi:nil="true"/>
    <lcf76f155ced4ddcb4097134ff3c332f xmlns="b7b985a6-5614-4791-8283-b6a0b2c6681f">
      <Terms xmlns="http://schemas.microsoft.com/office/infopath/2007/PartnerControls"/>
    </lcf76f155ced4ddcb4097134ff3c332f>
    <_ip_UnifiedCompliancePolicyUIAction xmlns="http://schemas.microsoft.com/sharepoint/v3" xsi:nil="true"/>
    <_ip_UnifiedCompliancePolicyProperties xmlns="http://schemas.microsoft.com/sharepoint/v3"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B62F5F7-85B7-47F9-845B-52D3973FFDA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b7b985a6-5614-4791-8283-b6a0b2c6681f"/>
    <ds:schemaRef ds:uri="bbb466d9-fd0a-40ba-89cb-77eb15c2a30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3B851B7-D313-4E85-A1E0-5976CFE11EC3}">
  <ds:schemaRefs>
    <ds:schemaRef ds:uri="19f94994-4311-4823-a682-47492cb9e3e3"/>
    <ds:schemaRef ds:uri="http://purl.org/dc/dcmitype/"/>
    <ds:schemaRef ds:uri="http://schemas.openxmlformats.org/package/2006/metadata/core-properties"/>
    <ds:schemaRef ds:uri="http://schemas.microsoft.com/office/2006/documentManagement/types"/>
    <ds:schemaRef ds:uri="http://schemas.microsoft.com/office/infopath/2007/PartnerControls"/>
    <ds:schemaRef ds:uri="http://purl.org/dc/terms/"/>
    <ds:schemaRef ds:uri="http://purl.org/dc/elements/1.1/"/>
    <ds:schemaRef ds:uri="a70944c9-f5be-4b0f-89c7-00caf47c665c"/>
    <ds:schemaRef ds:uri="http://schemas.microsoft.com/office/2006/metadata/properties"/>
    <ds:schemaRef ds:uri="http://www.w3.org/XML/1998/namespace"/>
    <ds:schemaRef ds:uri="b7b985a6-5614-4791-8283-b6a0b2c6681f"/>
    <ds:schemaRef ds:uri="bbb466d9-fd0a-40ba-89cb-77eb15c2a30a"/>
    <ds:schemaRef ds:uri="http://schemas.microsoft.com/sharepoint/v3"/>
  </ds:schemaRefs>
</ds:datastoreItem>
</file>

<file path=customXml/itemProps3.xml><?xml version="1.0" encoding="utf-8"?>
<ds:datastoreItem xmlns:ds="http://schemas.openxmlformats.org/officeDocument/2006/customXml" ds:itemID="{3B61DF2E-245C-45DF-A9A5-EABECEA4295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blank</Template>
  <TotalTime>638</TotalTime>
  <Words>4500</Words>
  <Application>Microsoft Office PowerPoint</Application>
  <PresentationFormat>Widescreen</PresentationFormat>
  <Paragraphs>344</Paragraphs>
  <Slides>24</Slides>
  <Notes>18</Notes>
  <HiddenSlides>2</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24</vt:i4>
      </vt:variant>
    </vt:vector>
  </HeadingPairs>
  <TitlesOfParts>
    <vt:vector size="32" baseType="lpstr">
      <vt:lpstr>Arial</vt:lpstr>
      <vt:lpstr>Calibri</vt:lpstr>
      <vt:lpstr>Courier New</vt:lpstr>
      <vt:lpstr>Futura Std Book</vt:lpstr>
      <vt:lpstr>PT Sans</vt:lpstr>
      <vt:lpstr>Verdana</vt:lpstr>
      <vt:lpstr>Wingdings</vt:lpstr>
      <vt:lpstr>MW_Public_widescreen</vt:lpstr>
      <vt:lpstr>University and MathWorks Present:  Power Electronics Onramp</vt:lpstr>
      <vt:lpstr>Today:</vt:lpstr>
      <vt:lpstr>Power Electronics</vt:lpstr>
      <vt:lpstr>More Electrification Megatrend</vt:lpstr>
      <vt:lpstr>The Growing Demand for More Electricity</vt:lpstr>
      <vt:lpstr>Increasing of Greenhouse Gas Emissions</vt:lpstr>
      <vt:lpstr>More Electrification Addresses these Global Trends</vt:lpstr>
      <vt:lpstr>Renewable Energy – Clean Electricity – No Greenhouse Gases</vt:lpstr>
      <vt:lpstr>Renewable Energy – Driving Energy Storage &amp; Transmission</vt:lpstr>
      <vt:lpstr>Electric Vehicles – Introducing  Power Distribution Challenges </vt:lpstr>
      <vt:lpstr>More Electric Aircraft &amp; Ships – Better Efficiency, Reduced Emissions </vt:lpstr>
      <vt:lpstr>More Efficient Motors Reduce Need for Electricity Generation</vt:lpstr>
      <vt:lpstr>Power Electronics – An Enabling Technology for More Electrification</vt:lpstr>
      <vt:lpstr>Power Electronics Need Digital Control </vt:lpstr>
      <vt:lpstr>Simulink and Model-Based Design  – A Better Way for Power Electronics Control Design –</vt:lpstr>
      <vt:lpstr>Benefits of Model-Based Design for Power Electronics Control</vt:lpstr>
      <vt:lpstr>How can Power Electronics be used in the real world?</vt:lpstr>
      <vt:lpstr>LG Electronics Develops ISO 26262–Compliant Power Inverter Control Software with Model-Based Design</vt:lpstr>
      <vt:lpstr>Stem Accelerates Development of Power Electronics Control Systems with Model-Based Design</vt:lpstr>
      <vt:lpstr>SuperGrid Institute: An efficient and compact power converter to enable the supergrids of the future    </vt:lpstr>
      <vt:lpstr>Power Electronics Simulation Onramp</vt:lpstr>
      <vt:lpstr>TO DO</vt:lpstr>
      <vt:lpstr>Prizes</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subject/>
  <dc:creator>Roshan Hingnekar</dc:creator>
  <cp:keywords>Version 22.0</cp:keywords>
  <dc:description/>
  <cp:lastModifiedBy>Ben Pasquariello</cp:lastModifiedBy>
  <cp:revision>2</cp:revision>
  <dcterms:created xsi:type="dcterms:W3CDTF">2022-11-27T15:47:51Z</dcterms:created>
  <dcterms:modified xsi:type="dcterms:W3CDTF">2023-07-20T14:27:56Z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AdHocReviewCycleID">
    <vt:i4>441712758</vt:i4>
  </property>
  <property fmtid="{D5CDD505-2E9C-101B-9397-08002B2CF9AE}" pid="3" name="_NewReviewCycle">
    <vt:lpwstr/>
  </property>
  <property fmtid="{D5CDD505-2E9C-101B-9397-08002B2CF9AE}" pid="4" name="_EmailSubject">
    <vt:lpwstr>Quick PPT question</vt:lpwstr>
  </property>
  <property fmtid="{D5CDD505-2E9C-101B-9397-08002B2CF9AE}" pid="5" name="_AuthorEmail">
    <vt:lpwstr>Julie.Cornell@mathworks.com</vt:lpwstr>
  </property>
  <property fmtid="{D5CDD505-2E9C-101B-9397-08002B2CF9AE}" pid="6" name="_AuthorEmailDisplayName">
    <vt:lpwstr>Julie Cornell</vt:lpwstr>
  </property>
  <property fmtid="{D5CDD505-2E9C-101B-9397-08002B2CF9AE}" pid="7" name="ContentTypeId">
    <vt:lpwstr>0x0101005CED2B3B9BAE8849942648134EEE717D</vt:lpwstr>
  </property>
  <property fmtid="{D5CDD505-2E9C-101B-9397-08002B2CF9AE}" pid="8" name="Order">
    <vt:r8>47491500</vt:r8>
  </property>
  <property fmtid="{D5CDD505-2E9C-101B-9397-08002B2CF9AE}" pid="9" name="xd_Signature">
    <vt:bool>false</vt:bool>
  </property>
  <property fmtid="{D5CDD505-2E9C-101B-9397-08002B2CF9AE}" pid="10" name="xd_ProgID">
    <vt:lpwstr/>
  </property>
  <property fmtid="{D5CDD505-2E9C-101B-9397-08002B2CF9AE}" pid="11" name="ComplianceAssetId">
    <vt:lpwstr/>
  </property>
  <property fmtid="{D5CDD505-2E9C-101B-9397-08002B2CF9AE}" pid="12" name="TemplateUrl">
    <vt:lpwstr/>
  </property>
</Properties>
</file>